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8" r:id="rId2"/>
    <p:sldId id="456" r:id="rId3"/>
    <p:sldId id="444" r:id="rId4"/>
    <p:sldId id="450" r:id="rId5"/>
    <p:sldId id="449" r:id="rId6"/>
    <p:sldId id="448" r:id="rId7"/>
    <p:sldId id="447" r:id="rId8"/>
    <p:sldId id="451" r:id="rId9"/>
    <p:sldId id="452" r:id="rId10"/>
    <p:sldId id="453" r:id="rId11"/>
    <p:sldId id="454" r:id="rId12"/>
    <p:sldId id="455" r:id="rId13"/>
    <p:sldId id="457" r:id="rId14"/>
    <p:sldId id="458"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 Pierce" initials="MP" lastIdx="4" clrIdx="0">
    <p:extLst>
      <p:ext uri="{19B8F6BF-5375-455C-9EA6-DF929625EA0E}">
        <p15:presenceInfo xmlns:p15="http://schemas.microsoft.com/office/powerpoint/2012/main" userId="Meg Pier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732" autoAdjust="0"/>
  </p:normalViewPr>
  <p:slideViewPr>
    <p:cSldViewPr>
      <p:cViewPr varScale="1">
        <p:scale>
          <a:sx n="62" d="100"/>
          <a:sy n="62"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506DA-426D-48F3-83A8-C02003DB0642}" type="doc">
      <dgm:prSet loTypeId="urn:microsoft.com/office/officeart/2005/8/layout/process1" loCatId="process" qsTypeId="urn:microsoft.com/office/officeart/2005/8/quickstyle/simple5" qsCatId="simple" csTypeId="urn:microsoft.com/office/officeart/2005/8/colors/accent1_2" csCatId="accent1" phldr="1"/>
      <dgm:spPr/>
    </dgm:pt>
    <dgm:pt modelId="{CCBBCD48-CD6F-46A1-94D1-688E7E00BAFE}">
      <dgm:prSet phldrT="[Text]"/>
      <dgm:spPr/>
      <dgm:t>
        <a:bodyPr/>
        <a:lstStyle/>
        <a:p>
          <a:pPr algn="ctr"/>
          <a:r>
            <a:rPr lang="en-US" dirty="0"/>
            <a:t>Passes House &amp; Senate in a legislative session</a:t>
          </a:r>
        </a:p>
      </dgm:t>
    </dgm:pt>
    <dgm:pt modelId="{2E08572A-AAE3-4774-93FE-480EC7141420}" type="parTrans" cxnId="{16A42AFB-D2D1-43C5-ADEE-E9702335A21D}">
      <dgm:prSet/>
      <dgm:spPr/>
      <dgm:t>
        <a:bodyPr/>
        <a:lstStyle/>
        <a:p>
          <a:endParaRPr lang="en-US"/>
        </a:p>
      </dgm:t>
    </dgm:pt>
    <dgm:pt modelId="{DAD75734-9BE6-4233-8D41-7CCCD25F07BA}" type="sibTrans" cxnId="{16A42AFB-D2D1-43C5-ADEE-E9702335A21D}">
      <dgm:prSet/>
      <dgm:spPr/>
      <dgm:t>
        <a:bodyPr/>
        <a:lstStyle/>
        <a:p>
          <a:pPr algn="ctr"/>
          <a:endParaRPr lang="en-US"/>
        </a:p>
      </dgm:t>
    </dgm:pt>
    <dgm:pt modelId="{D1495535-EAFE-4F5F-A35B-F3097AEFFD1E}">
      <dgm:prSet phldrT="[Text]"/>
      <dgm:spPr/>
      <dgm:t>
        <a:bodyPr/>
        <a:lstStyle/>
        <a:p>
          <a:pPr algn="ctr"/>
          <a:r>
            <a:rPr lang="en-US" dirty="0"/>
            <a:t>Is advertised	</a:t>
          </a:r>
        </a:p>
      </dgm:t>
    </dgm:pt>
    <dgm:pt modelId="{4ACB3ED9-D5E6-4B95-88CC-CB8F687931FB}" type="parTrans" cxnId="{5D467D00-E19D-4734-8CE9-B5CE7F89EA1A}">
      <dgm:prSet/>
      <dgm:spPr/>
      <dgm:t>
        <a:bodyPr/>
        <a:lstStyle/>
        <a:p>
          <a:endParaRPr lang="en-US"/>
        </a:p>
      </dgm:t>
    </dgm:pt>
    <dgm:pt modelId="{BD2E9AF1-D81F-4486-AFD6-5C37961414CB}" type="sibTrans" cxnId="{5D467D00-E19D-4734-8CE9-B5CE7F89EA1A}">
      <dgm:prSet/>
      <dgm:spPr/>
      <dgm:t>
        <a:bodyPr/>
        <a:lstStyle/>
        <a:p>
          <a:pPr algn="ctr"/>
          <a:endParaRPr lang="en-US"/>
        </a:p>
      </dgm:t>
    </dgm:pt>
    <dgm:pt modelId="{6F6588FE-B7A6-4719-B80C-BA51DB7F23D9}">
      <dgm:prSet phldrT="[Text]"/>
      <dgm:spPr/>
      <dgm:t>
        <a:bodyPr/>
        <a:lstStyle/>
        <a:p>
          <a:pPr algn="ctr"/>
          <a:r>
            <a:rPr lang="en-US" dirty="0"/>
            <a:t>Passes House &amp; Senate in a 2</a:t>
          </a:r>
          <a:r>
            <a:rPr lang="en-US" baseline="30000" dirty="0"/>
            <a:t>nd</a:t>
          </a:r>
          <a:r>
            <a:rPr lang="en-US" dirty="0"/>
            <a:t> legislative session</a:t>
          </a:r>
        </a:p>
      </dgm:t>
    </dgm:pt>
    <dgm:pt modelId="{18F04BC3-B2EE-4C05-B903-D83553283057}" type="parTrans" cxnId="{E1B21742-D276-42D5-8C49-431E89800AB2}">
      <dgm:prSet/>
      <dgm:spPr/>
      <dgm:t>
        <a:bodyPr/>
        <a:lstStyle/>
        <a:p>
          <a:endParaRPr lang="en-US"/>
        </a:p>
      </dgm:t>
    </dgm:pt>
    <dgm:pt modelId="{3643CFFD-64D5-4ADB-BE56-BF81F66FBC9F}" type="sibTrans" cxnId="{E1B21742-D276-42D5-8C49-431E89800AB2}">
      <dgm:prSet/>
      <dgm:spPr/>
      <dgm:t>
        <a:bodyPr/>
        <a:lstStyle/>
        <a:p>
          <a:pPr algn="ctr"/>
          <a:endParaRPr lang="en-US"/>
        </a:p>
      </dgm:t>
    </dgm:pt>
    <dgm:pt modelId="{814AB0D8-14B5-4180-B14D-C3420F2CC8A4}">
      <dgm:prSet/>
      <dgm:spPr/>
      <dgm:t>
        <a:bodyPr/>
        <a:lstStyle/>
        <a:p>
          <a:pPr algn="ctr"/>
          <a:r>
            <a:rPr lang="en-US" dirty="0"/>
            <a:t>90 days</a:t>
          </a:r>
        </a:p>
      </dgm:t>
    </dgm:pt>
    <dgm:pt modelId="{9B47B7D7-2F00-497B-8605-685F9F6F8B77}" type="parTrans" cxnId="{F8AC54A1-BB22-4469-AA72-A4FDD919E70A}">
      <dgm:prSet/>
      <dgm:spPr/>
      <dgm:t>
        <a:bodyPr/>
        <a:lstStyle/>
        <a:p>
          <a:endParaRPr lang="en-US"/>
        </a:p>
      </dgm:t>
    </dgm:pt>
    <dgm:pt modelId="{6037DE85-362F-4F9D-9DF9-18A0BA1466A5}" type="sibTrans" cxnId="{F8AC54A1-BB22-4469-AA72-A4FDD919E70A}">
      <dgm:prSet/>
      <dgm:spPr/>
      <dgm:t>
        <a:bodyPr/>
        <a:lstStyle/>
        <a:p>
          <a:pPr algn="ctr"/>
          <a:endParaRPr lang="en-US"/>
        </a:p>
      </dgm:t>
    </dgm:pt>
    <dgm:pt modelId="{B44BFB4C-4EEC-4CEF-AA85-80455A9A389F}">
      <dgm:prSet/>
      <dgm:spPr/>
      <dgm:t>
        <a:bodyPr/>
        <a:lstStyle/>
        <a:p>
          <a:pPr algn="ctr"/>
          <a:r>
            <a:rPr lang="en-US" dirty="0"/>
            <a:t>Goes to voters</a:t>
          </a:r>
        </a:p>
      </dgm:t>
    </dgm:pt>
    <dgm:pt modelId="{C5F59727-A666-4149-BCEC-7CD157EFC8FF}" type="parTrans" cxnId="{21E2F46B-A5EC-4BA4-B536-4DF52A3A7BAC}">
      <dgm:prSet/>
      <dgm:spPr/>
      <dgm:t>
        <a:bodyPr/>
        <a:lstStyle/>
        <a:p>
          <a:endParaRPr lang="en-US"/>
        </a:p>
      </dgm:t>
    </dgm:pt>
    <dgm:pt modelId="{65E5E175-AE85-4D33-A951-E6C87472542E}" type="sibTrans" cxnId="{21E2F46B-A5EC-4BA4-B536-4DF52A3A7BAC}">
      <dgm:prSet/>
      <dgm:spPr/>
      <dgm:t>
        <a:bodyPr/>
        <a:lstStyle/>
        <a:p>
          <a:endParaRPr lang="en-US"/>
        </a:p>
      </dgm:t>
    </dgm:pt>
    <dgm:pt modelId="{3E3F2929-9E4B-4D8D-881B-B2757419F866}" type="pres">
      <dgm:prSet presAssocID="{07C506DA-426D-48F3-83A8-C02003DB0642}" presName="Name0" presStyleCnt="0">
        <dgm:presLayoutVars>
          <dgm:dir/>
          <dgm:resizeHandles val="exact"/>
        </dgm:presLayoutVars>
      </dgm:prSet>
      <dgm:spPr/>
    </dgm:pt>
    <dgm:pt modelId="{87DCB744-E22B-42DC-B68F-360BC6A00233}" type="pres">
      <dgm:prSet presAssocID="{CCBBCD48-CD6F-46A1-94D1-688E7E00BAFE}" presName="node" presStyleLbl="node1" presStyleIdx="0" presStyleCnt="5">
        <dgm:presLayoutVars>
          <dgm:bulletEnabled val="1"/>
        </dgm:presLayoutVars>
      </dgm:prSet>
      <dgm:spPr/>
    </dgm:pt>
    <dgm:pt modelId="{362E3537-19D0-4761-9E31-953761EA42D2}" type="pres">
      <dgm:prSet presAssocID="{DAD75734-9BE6-4233-8D41-7CCCD25F07BA}" presName="sibTrans" presStyleLbl="sibTrans2D1" presStyleIdx="0" presStyleCnt="4"/>
      <dgm:spPr/>
    </dgm:pt>
    <dgm:pt modelId="{4473502D-DFD3-43F9-B9C4-64A4D3B27748}" type="pres">
      <dgm:prSet presAssocID="{DAD75734-9BE6-4233-8D41-7CCCD25F07BA}" presName="connectorText" presStyleLbl="sibTrans2D1" presStyleIdx="0" presStyleCnt="4"/>
      <dgm:spPr/>
    </dgm:pt>
    <dgm:pt modelId="{1388D92E-3AC2-4FFB-9B97-91A5971AC58A}" type="pres">
      <dgm:prSet presAssocID="{D1495535-EAFE-4F5F-A35B-F3097AEFFD1E}" presName="node" presStyleLbl="node1" presStyleIdx="1" presStyleCnt="5">
        <dgm:presLayoutVars>
          <dgm:bulletEnabled val="1"/>
        </dgm:presLayoutVars>
      </dgm:prSet>
      <dgm:spPr/>
    </dgm:pt>
    <dgm:pt modelId="{B6AC8EE9-6C89-4C4D-9057-2A7CB2E1A632}" type="pres">
      <dgm:prSet presAssocID="{BD2E9AF1-D81F-4486-AFD6-5C37961414CB}" presName="sibTrans" presStyleLbl="sibTrans2D1" presStyleIdx="1" presStyleCnt="4"/>
      <dgm:spPr/>
    </dgm:pt>
    <dgm:pt modelId="{63ECCFF9-BDE6-44F2-98E6-083A40089E65}" type="pres">
      <dgm:prSet presAssocID="{BD2E9AF1-D81F-4486-AFD6-5C37961414CB}" presName="connectorText" presStyleLbl="sibTrans2D1" presStyleIdx="1" presStyleCnt="4"/>
      <dgm:spPr/>
    </dgm:pt>
    <dgm:pt modelId="{48EB8379-6C41-4481-851E-6EC6C18AC390}" type="pres">
      <dgm:prSet presAssocID="{6F6588FE-B7A6-4719-B80C-BA51DB7F23D9}" presName="node" presStyleLbl="node1" presStyleIdx="2" presStyleCnt="5">
        <dgm:presLayoutVars>
          <dgm:bulletEnabled val="1"/>
        </dgm:presLayoutVars>
      </dgm:prSet>
      <dgm:spPr/>
    </dgm:pt>
    <dgm:pt modelId="{AD70E604-5F65-43CD-BCF7-3664F2940669}" type="pres">
      <dgm:prSet presAssocID="{3643CFFD-64D5-4ADB-BE56-BF81F66FBC9F}" presName="sibTrans" presStyleLbl="sibTrans2D1" presStyleIdx="2" presStyleCnt="4"/>
      <dgm:spPr/>
    </dgm:pt>
    <dgm:pt modelId="{79F978B7-866F-40E3-842E-C4990B9849E0}" type="pres">
      <dgm:prSet presAssocID="{3643CFFD-64D5-4ADB-BE56-BF81F66FBC9F}" presName="connectorText" presStyleLbl="sibTrans2D1" presStyleIdx="2" presStyleCnt="4"/>
      <dgm:spPr/>
    </dgm:pt>
    <dgm:pt modelId="{28BD2690-0767-4E94-9C26-7911556ECCFF}" type="pres">
      <dgm:prSet presAssocID="{814AB0D8-14B5-4180-B14D-C3420F2CC8A4}" presName="node" presStyleLbl="node1" presStyleIdx="3" presStyleCnt="5">
        <dgm:presLayoutVars>
          <dgm:bulletEnabled val="1"/>
        </dgm:presLayoutVars>
      </dgm:prSet>
      <dgm:spPr/>
    </dgm:pt>
    <dgm:pt modelId="{C95DCDDB-CCE7-4889-8140-979A03819D65}" type="pres">
      <dgm:prSet presAssocID="{6037DE85-362F-4F9D-9DF9-18A0BA1466A5}" presName="sibTrans" presStyleLbl="sibTrans2D1" presStyleIdx="3" presStyleCnt="4"/>
      <dgm:spPr/>
    </dgm:pt>
    <dgm:pt modelId="{9482789C-4392-4047-BEDA-FAD7E9C81A57}" type="pres">
      <dgm:prSet presAssocID="{6037DE85-362F-4F9D-9DF9-18A0BA1466A5}" presName="connectorText" presStyleLbl="sibTrans2D1" presStyleIdx="3" presStyleCnt="4"/>
      <dgm:spPr/>
    </dgm:pt>
    <dgm:pt modelId="{B8478188-B005-405C-AA00-DC700BBD6B19}" type="pres">
      <dgm:prSet presAssocID="{B44BFB4C-4EEC-4CEF-AA85-80455A9A389F}" presName="node" presStyleLbl="node1" presStyleIdx="4" presStyleCnt="5">
        <dgm:presLayoutVars>
          <dgm:bulletEnabled val="1"/>
        </dgm:presLayoutVars>
      </dgm:prSet>
      <dgm:spPr/>
    </dgm:pt>
  </dgm:ptLst>
  <dgm:cxnLst>
    <dgm:cxn modelId="{5D467D00-E19D-4734-8CE9-B5CE7F89EA1A}" srcId="{07C506DA-426D-48F3-83A8-C02003DB0642}" destId="{D1495535-EAFE-4F5F-A35B-F3097AEFFD1E}" srcOrd="1" destOrd="0" parTransId="{4ACB3ED9-D5E6-4B95-88CC-CB8F687931FB}" sibTransId="{BD2E9AF1-D81F-4486-AFD6-5C37961414CB}"/>
    <dgm:cxn modelId="{35839A2C-DC61-4C17-869F-478B2C402E3D}" type="presOf" srcId="{814AB0D8-14B5-4180-B14D-C3420F2CC8A4}" destId="{28BD2690-0767-4E94-9C26-7911556ECCFF}" srcOrd="0" destOrd="0" presId="urn:microsoft.com/office/officeart/2005/8/layout/process1"/>
    <dgm:cxn modelId="{599ADC5C-ED43-4D8C-A9F5-3B89C4F73D2D}" type="presOf" srcId="{07C506DA-426D-48F3-83A8-C02003DB0642}" destId="{3E3F2929-9E4B-4D8D-881B-B2757419F866}" srcOrd="0" destOrd="0" presId="urn:microsoft.com/office/officeart/2005/8/layout/process1"/>
    <dgm:cxn modelId="{E1B21742-D276-42D5-8C49-431E89800AB2}" srcId="{07C506DA-426D-48F3-83A8-C02003DB0642}" destId="{6F6588FE-B7A6-4719-B80C-BA51DB7F23D9}" srcOrd="2" destOrd="0" parTransId="{18F04BC3-B2EE-4C05-B903-D83553283057}" sibTransId="{3643CFFD-64D5-4ADB-BE56-BF81F66FBC9F}"/>
    <dgm:cxn modelId="{4AFD104A-EB20-4C59-8321-9B9781B1076B}" type="presOf" srcId="{DAD75734-9BE6-4233-8D41-7CCCD25F07BA}" destId="{362E3537-19D0-4761-9E31-953761EA42D2}" srcOrd="0" destOrd="0" presId="urn:microsoft.com/office/officeart/2005/8/layout/process1"/>
    <dgm:cxn modelId="{21E2F46B-A5EC-4BA4-B536-4DF52A3A7BAC}" srcId="{07C506DA-426D-48F3-83A8-C02003DB0642}" destId="{B44BFB4C-4EEC-4CEF-AA85-80455A9A389F}" srcOrd="4" destOrd="0" parTransId="{C5F59727-A666-4149-BCEC-7CD157EFC8FF}" sibTransId="{65E5E175-AE85-4D33-A951-E6C87472542E}"/>
    <dgm:cxn modelId="{B47F2254-C38B-4528-9392-8DCB84A91E85}" type="presOf" srcId="{6F6588FE-B7A6-4719-B80C-BA51DB7F23D9}" destId="{48EB8379-6C41-4481-851E-6EC6C18AC390}" srcOrd="0" destOrd="0" presId="urn:microsoft.com/office/officeart/2005/8/layout/process1"/>
    <dgm:cxn modelId="{C82D987C-973C-408A-A0CF-B7D5F45061E9}" type="presOf" srcId="{BD2E9AF1-D81F-4486-AFD6-5C37961414CB}" destId="{63ECCFF9-BDE6-44F2-98E6-083A40089E65}" srcOrd="1" destOrd="0" presId="urn:microsoft.com/office/officeart/2005/8/layout/process1"/>
    <dgm:cxn modelId="{640B5784-C8FC-4F73-B61D-C60E0FE481BE}" type="presOf" srcId="{3643CFFD-64D5-4ADB-BE56-BF81F66FBC9F}" destId="{79F978B7-866F-40E3-842E-C4990B9849E0}" srcOrd="1" destOrd="0" presId="urn:microsoft.com/office/officeart/2005/8/layout/process1"/>
    <dgm:cxn modelId="{F850E384-7E90-4FEF-93AE-B50C6AFD4330}" type="presOf" srcId="{D1495535-EAFE-4F5F-A35B-F3097AEFFD1E}" destId="{1388D92E-3AC2-4FFB-9B97-91A5971AC58A}" srcOrd="0" destOrd="0" presId="urn:microsoft.com/office/officeart/2005/8/layout/process1"/>
    <dgm:cxn modelId="{FD7FE795-85ED-45CD-ABB7-0132DE9A2F7F}" type="presOf" srcId="{B44BFB4C-4EEC-4CEF-AA85-80455A9A389F}" destId="{B8478188-B005-405C-AA00-DC700BBD6B19}" srcOrd="0" destOrd="0" presId="urn:microsoft.com/office/officeart/2005/8/layout/process1"/>
    <dgm:cxn modelId="{F8AC54A1-BB22-4469-AA72-A4FDD919E70A}" srcId="{07C506DA-426D-48F3-83A8-C02003DB0642}" destId="{814AB0D8-14B5-4180-B14D-C3420F2CC8A4}" srcOrd="3" destOrd="0" parTransId="{9B47B7D7-2F00-497B-8605-685F9F6F8B77}" sibTransId="{6037DE85-362F-4F9D-9DF9-18A0BA1466A5}"/>
    <dgm:cxn modelId="{2AA310A3-A9A5-400C-9B8C-CF74715A814F}" type="presOf" srcId="{DAD75734-9BE6-4233-8D41-7CCCD25F07BA}" destId="{4473502D-DFD3-43F9-B9C4-64A4D3B27748}" srcOrd="1" destOrd="0" presId="urn:microsoft.com/office/officeart/2005/8/layout/process1"/>
    <dgm:cxn modelId="{FD59BCC4-2830-4296-AA30-74EAADE9C80A}" type="presOf" srcId="{BD2E9AF1-D81F-4486-AFD6-5C37961414CB}" destId="{B6AC8EE9-6C89-4C4D-9057-2A7CB2E1A632}" srcOrd="0" destOrd="0" presId="urn:microsoft.com/office/officeart/2005/8/layout/process1"/>
    <dgm:cxn modelId="{90F96BD2-5C07-439F-A20C-0EC092EDA296}" type="presOf" srcId="{6037DE85-362F-4F9D-9DF9-18A0BA1466A5}" destId="{9482789C-4392-4047-BEDA-FAD7E9C81A57}" srcOrd="1" destOrd="0" presId="urn:microsoft.com/office/officeart/2005/8/layout/process1"/>
    <dgm:cxn modelId="{449438D9-97F9-4B0A-8FC5-52A6A01B9C85}" type="presOf" srcId="{3643CFFD-64D5-4ADB-BE56-BF81F66FBC9F}" destId="{AD70E604-5F65-43CD-BCF7-3664F2940669}" srcOrd="0" destOrd="0" presId="urn:microsoft.com/office/officeart/2005/8/layout/process1"/>
    <dgm:cxn modelId="{5F4337DB-A063-4AE7-9A08-91FF03704313}" type="presOf" srcId="{CCBBCD48-CD6F-46A1-94D1-688E7E00BAFE}" destId="{87DCB744-E22B-42DC-B68F-360BC6A00233}" srcOrd="0" destOrd="0" presId="urn:microsoft.com/office/officeart/2005/8/layout/process1"/>
    <dgm:cxn modelId="{16A42AFB-D2D1-43C5-ADEE-E9702335A21D}" srcId="{07C506DA-426D-48F3-83A8-C02003DB0642}" destId="{CCBBCD48-CD6F-46A1-94D1-688E7E00BAFE}" srcOrd="0" destOrd="0" parTransId="{2E08572A-AAE3-4774-93FE-480EC7141420}" sibTransId="{DAD75734-9BE6-4233-8D41-7CCCD25F07BA}"/>
    <dgm:cxn modelId="{A6EF94FC-1255-47C0-A864-845BFA245688}" type="presOf" srcId="{6037DE85-362F-4F9D-9DF9-18A0BA1466A5}" destId="{C95DCDDB-CCE7-4889-8140-979A03819D65}" srcOrd="0" destOrd="0" presId="urn:microsoft.com/office/officeart/2005/8/layout/process1"/>
    <dgm:cxn modelId="{5208C83F-41C0-43CB-AC74-149A34D1A8FF}" type="presParOf" srcId="{3E3F2929-9E4B-4D8D-881B-B2757419F866}" destId="{87DCB744-E22B-42DC-B68F-360BC6A00233}" srcOrd="0" destOrd="0" presId="urn:microsoft.com/office/officeart/2005/8/layout/process1"/>
    <dgm:cxn modelId="{9B7CC45D-3902-4B86-8DEB-9845E624D56A}" type="presParOf" srcId="{3E3F2929-9E4B-4D8D-881B-B2757419F866}" destId="{362E3537-19D0-4761-9E31-953761EA42D2}" srcOrd="1" destOrd="0" presId="urn:microsoft.com/office/officeart/2005/8/layout/process1"/>
    <dgm:cxn modelId="{C94B00F9-AC08-445B-BE85-05A3C4A20DE6}" type="presParOf" srcId="{362E3537-19D0-4761-9E31-953761EA42D2}" destId="{4473502D-DFD3-43F9-B9C4-64A4D3B27748}" srcOrd="0" destOrd="0" presId="urn:microsoft.com/office/officeart/2005/8/layout/process1"/>
    <dgm:cxn modelId="{39240A4F-BA8B-4D2A-A5CF-40BDEB131EF8}" type="presParOf" srcId="{3E3F2929-9E4B-4D8D-881B-B2757419F866}" destId="{1388D92E-3AC2-4FFB-9B97-91A5971AC58A}" srcOrd="2" destOrd="0" presId="urn:microsoft.com/office/officeart/2005/8/layout/process1"/>
    <dgm:cxn modelId="{2305E812-9185-44FF-BE72-D2681E37350F}" type="presParOf" srcId="{3E3F2929-9E4B-4D8D-881B-B2757419F866}" destId="{B6AC8EE9-6C89-4C4D-9057-2A7CB2E1A632}" srcOrd="3" destOrd="0" presId="urn:microsoft.com/office/officeart/2005/8/layout/process1"/>
    <dgm:cxn modelId="{EE6426F5-CAFC-452D-9C11-81555265AF8F}" type="presParOf" srcId="{B6AC8EE9-6C89-4C4D-9057-2A7CB2E1A632}" destId="{63ECCFF9-BDE6-44F2-98E6-083A40089E65}" srcOrd="0" destOrd="0" presId="urn:microsoft.com/office/officeart/2005/8/layout/process1"/>
    <dgm:cxn modelId="{DB040ED8-922F-4882-AA40-BC0C84DEE4A0}" type="presParOf" srcId="{3E3F2929-9E4B-4D8D-881B-B2757419F866}" destId="{48EB8379-6C41-4481-851E-6EC6C18AC390}" srcOrd="4" destOrd="0" presId="urn:microsoft.com/office/officeart/2005/8/layout/process1"/>
    <dgm:cxn modelId="{DDBC78F2-23F6-4F9B-B87A-2802A3CD2628}" type="presParOf" srcId="{3E3F2929-9E4B-4D8D-881B-B2757419F866}" destId="{AD70E604-5F65-43CD-BCF7-3664F2940669}" srcOrd="5" destOrd="0" presId="urn:microsoft.com/office/officeart/2005/8/layout/process1"/>
    <dgm:cxn modelId="{3674299E-B9AD-4E01-B23F-94CB86D87B14}" type="presParOf" srcId="{AD70E604-5F65-43CD-BCF7-3664F2940669}" destId="{79F978B7-866F-40E3-842E-C4990B9849E0}" srcOrd="0" destOrd="0" presId="urn:microsoft.com/office/officeart/2005/8/layout/process1"/>
    <dgm:cxn modelId="{6EEB8F77-474D-4A9B-8396-C0AF8EAF3677}" type="presParOf" srcId="{3E3F2929-9E4B-4D8D-881B-B2757419F866}" destId="{28BD2690-0767-4E94-9C26-7911556ECCFF}" srcOrd="6" destOrd="0" presId="urn:microsoft.com/office/officeart/2005/8/layout/process1"/>
    <dgm:cxn modelId="{29C71FA4-5888-43B1-A030-A3D197FBCC38}" type="presParOf" srcId="{3E3F2929-9E4B-4D8D-881B-B2757419F866}" destId="{C95DCDDB-CCE7-4889-8140-979A03819D65}" srcOrd="7" destOrd="0" presId="urn:microsoft.com/office/officeart/2005/8/layout/process1"/>
    <dgm:cxn modelId="{F9DACE4A-A29A-4213-9473-69CC37961328}" type="presParOf" srcId="{C95DCDDB-CCE7-4889-8140-979A03819D65}" destId="{9482789C-4392-4047-BEDA-FAD7E9C81A57}" srcOrd="0" destOrd="0" presId="urn:microsoft.com/office/officeart/2005/8/layout/process1"/>
    <dgm:cxn modelId="{9BE40FFA-1399-4A73-B81A-5CEF170D8A56}" type="presParOf" srcId="{3E3F2929-9E4B-4D8D-881B-B2757419F866}" destId="{B8478188-B005-405C-AA00-DC700BBD6B19}"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B744-E22B-42DC-B68F-360BC6A00233}">
      <dsp:nvSpPr>
        <dsp:cNvPr id="0" name=""/>
        <dsp:cNvSpPr/>
      </dsp:nvSpPr>
      <dsp:spPr>
        <a:xfrm>
          <a:off x="8148" y="3519349"/>
          <a:ext cx="2525985" cy="15155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Passes House &amp; Senate in a legislative session</a:t>
          </a:r>
        </a:p>
      </dsp:txBody>
      <dsp:txXfrm>
        <a:off x="52538" y="3563739"/>
        <a:ext cx="2437205" cy="1426811"/>
      </dsp:txXfrm>
    </dsp:sp>
    <dsp:sp modelId="{362E3537-19D0-4761-9E31-953761EA42D2}">
      <dsp:nvSpPr>
        <dsp:cNvPr id="0" name=""/>
        <dsp:cNvSpPr/>
      </dsp:nvSpPr>
      <dsp:spPr>
        <a:xfrm>
          <a:off x="2786732" y="3963922"/>
          <a:ext cx="535508" cy="6264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86732" y="4089211"/>
        <a:ext cx="374856" cy="375866"/>
      </dsp:txXfrm>
    </dsp:sp>
    <dsp:sp modelId="{1388D92E-3AC2-4FFB-9B97-91A5971AC58A}">
      <dsp:nvSpPr>
        <dsp:cNvPr id="0" name=""/>
        <dsp:cNvSpPr/>
      </dsp:nvSpPr>
      <dsp:spPr>
        <a:xfrm>
          <a:off x="3544527" y="3519349"/>
          <a:ext cx="2525985" cy="15155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 advertised	</a:t>
          </a:r>
        </a:p>
      </dsp:txBody>
      <dsp:txXfrm>
        <a:off x="3588917" y="3563739"/>
        <a:ext cx="2437205" cy="1426811"/>
      </dsp:txXfrm>
    </dsp:sp>
    <dsp:sp modelId="{B6AC8EE9-6C89-4C4D-9057-2A7CB2E1A632}">
      <dsp:nvSpPr>
        <dsp:cNvPr id="0" name=""/>
        <dsp:cNvSpPr/>
      </dsp:nvSpPr>
      <dsp:spPr>
        <a:xfrm>
          <a:off x="6323111" y="3963922"/>
          <a:ext cx="535508" cy="6264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323111" y="4089211"/>
        <a:ext cx="374856" cy="375866"/>
      </dsp:txXfrm>
    </dsp:sp>
    <dsp:sp modelId="{48EB8379-6C41-4481-851E-6EC6C18AC390}">
      <dsp:nvSpPr>
        <dsp:cNvPr id="0" name=""/>
        <dsp:cNvSpPr/>
      </dsp:nvSpPr>
      <dsp:spPr>
        <a:xfrm>
          <a:off x="7080907" y="3519349"/>
          <a:ext cx="2525985" cy="15155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Passes House &amp; Senate in a 2</a:t>
          </a:r>
          <a:r>
            <a:rPr lang="en-US" sz="2400" kern="1200" baseline="30000" dirty="0"/>
            <a:t>nd</a:t>
          </a:r>
          <a:r>
            <a:rPr lang="en-US" sz="2400" kern="1200" dirty="0"/>
            <a:t> legislative session</a:t>
          </a:r>
        </a:p>
      </dsp:txBody>
      <dsp:txXfrm>
        <a:off x="7125297" y="3563739"/>
        <a:ext cx="2437205" cy="1426811"/>
      </dsp:txXfrm>
    </dsp:sp>
    <dsp:sp modelId="{AD70E604-5F65-43CD-BCF7-3664F2940669}">
      <dsp:nvSpPr>
        <dsp:cNvPr id="0" name=""/>
        <dsp:cNvSpPr/>
      </dsp:nvSpPr>
      <dsp:spPr>
        <a:xfrm>
          <a:off x="9859491" y="3963922"/>
          <a:ext cx="535508" cy="6264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59491" y="4089211"/>
        <a:ext cx="374856" cy="375866"/>
      </dsp:txXfrm>
    </dsp:sp>
    <dsp:sp modelId="{28BD2690-0767-4E94-9C26-7911556ECCFF}">
      <dsp:nvSpPr>
        <dsp:cNvPr id="0" name=""/>
        <dsp:cNvSpPr/>
      </dsp:nvSpPr>
      <dsp:spPr>
        <a:xfrm>
          <a:off x="10617286" y="3519349"/>
          <a:ext cx="2525985" cy="15155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90 days</a:t>
          </a:r>
        </a:p>
      </dsp:txBody>
      <dsp:txXfrm>
        <a:off x="10661676" y="3563739"/>
        <a:ext cx="2437205" cy="1426811"/>
      </dsp:txXfrm>
    </dsp:sp>
    <dsp:sp modelId="{C95DCDDB-CCE7-4889-8140-979A03819D65}">
      <dsp:nvSpPr>
        <dsp:cNvPr id="0" name=""/>
        <dsp:cNvSpPr/>
      </dsp:nvSpPr>
      <dsp:spPr>
        <a:xfrm>
          <a:off x="13395870" y="3963922"/>
          <a:ext cx="535508" cy="62644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3395870" y="4089211"/>
        <a:ext cx="374856" cy="375866"/>
      </dsp:txXfrm>
    </dsp:sp>
    <dsp:sp modelId="{B8478188-B005-405C-AA00-DC700BBD6B19}">
      <dsp:nvSpPr>
        <dsp:cNvPr id="0" name=""/>
        <dsp:cNvSpPr/>
      </dsp:nvSpPr>
      <dsp:spPr>
        <a:xfrm>
          <a:off x="14153666" y="3519349"/>
          <a:ext cx="2525985" cy="15155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Goes to voters</a:t>
          </a:r>
        </a:p>
      </dsp:txBody>
      <dsp:txXfrm>
        <a:off x="14198056" y="3563739"/>
        <a:ext cx="2437205" cy="14268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6A0A6-D775-4400-9017-7DF859E55050}"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92BD0-F5FC-4655-963D-07859565DECA}" type="slidenum">
              <a:rPr lang="en-US" smtClean="0"/>
              <a:t>‹#›</a:t>
            </a:fld>
            <a:endParaRPr lang="en-US"/>
          </a:p>
        </p:txBody>
      </p:sp>
    </p:spTree>
    <p:extLst>
      <p:ext uri="{BB962C8B-B14F-4D97-AF65-F5344CB8AC3E}">
        <p14:creationId xmlns:p14="http://schemas.microsoft.com/office/powerpoint/2010/main" val="297672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egis.state.pa.us/cfdocs/billInfo/billInfo.cfm?sYear=2021&amp;sInd=0&amp;body=S&amp;type=B&amp;bn=010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Terrie not using slides during Welcome</a:t>
            </a:r>
          </a:p>
        </p:txBody>
      </p:sp>
      <p:sp>
        <p:nvSpPr>
          <p:cNvPr id="4" name="Slide Number Placeholder 3"/>
          <p:cNvSpPr>
            <a:spLocks noGrp="1"/>
          </p:cNvSpPr>
          <p:nvPr>
            <p:ph type="sldNum" sz="quarter" idx="5"/>
          </p:nvPr>
        </p:nvSpPr>
        <p:spPr/>
        <p:txBody>
          <a:bodyPr/>
          <a:lstStyle/>
          <a:p>
            <a:fld id="{C3692BD0-F5FC-4655-963D-07859565DECA}" type="slidenum">
              <a:rPr lang="en-US" smtClean="0"/>
              <a:t>4</a:t>
            </a:fld>
            <a:endParaRPr lang="en-US"/>
          </a:p>
        </p:txBody>
      </p:sp>
    </p:spTree>
    <p:extLst>
      <p:ext uri="{BB962C8B-B14F-4D97-AF65-F5344CB8AC3E}">
        <p14:creationId xmlns:p14="http://schemas.microsoft.com/office/powerpoint/2010/main" val="393619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92BD0-F5FC-4655-963D-07859565DECA}" type="slidenum">
              <a:rPr lang="en-US" smtClean="0"/>
              <a:t>13</a:t>
            </a:fld>
            <a:endParaRPr lang="en-US"/>
          </a:p>
        </p:txBody>
      </p:sp>
    </p:spTree>
    <p:extLst>
      <p:ext uri="{BB962C8B-B14F-4D97-AF65-F5344CB8AC3E}">
        <p14:creationId xmlns:p14="http://schemas.microsoft.com/office/powerpoint/2010/main" val="232161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92BD0-F5FC-4655-963D-07859565DECA}" type="slidenum">
              <a:rPr lang="en-US" smtClean="0"/>
              <a:t>14</a:t>
            </a:fld>
            <a:endParaRPr lang="en-US"/>
          </a:p>
        </p:txBody>
      </p:sp>
    </p:spTree>
    <p:extLst>
      <p:ext uri="{BB962C8B-B14F-4D97-AF65-F5344CB8AC3E}">
        <p14:creationId xmlns:p14="http://schemas.microsoft.com/office/powerpoint/2010/main" val="119830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Terrie not using slides during Welcome</a:t>
            </a:r>
          </a:p>
        </p:txBody>
      </p:sp>
      <p:sp>
        <p:nvSpPr>
          <p:cNvPr id="4" name="Slide Number Placeholder 3"/>
          <p:cNvSpPr>
            <a:spLocks noGrp="1"/>
          </p:cNvSpPr>
          <p:nvPr>
            <p:ph type="sldNum" sz="quarter" idx="5"/>
          </p:nvPr>
        </p:nvSpPr>
        <p:spPr/>
        <p:txBody>
          <a:bodyPr/>
          <a:lstStyle/>
          <a:p>
            <a:fld id="{C3692BD0-F5FC-4655-963D-07859565DECA}" type="slidenum">
              <a:rPr lang="en-US" smtClean="0"/>
              <a:t>5</a:t>
            </a:fld>
            <a:endParaRPr lang="en-US"/>
          </a:p>
        </p:txBody>
      </p:sp>
    </p:spTree>
    <p:extLst>
      <p:ext uri="{BB962C8B-B14F-4D97-AF65-F5344CB8AC3E}">
        <p14:creationId xmlns:p14="http://schemas.microsoft.com/office/powerpoint/2010/main" val="405174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Terrie not using slides during Welcome</a:t>
            </a:r>
          </a:p>
        </p:txBody>
      </p:sp>
      <p:sp>
        <p:nvSpPr>
          <p:cNvPr id="4" name="Slide Number Placeholder 3"/>
          <p:cNvSpPr>
            <a:spLocks noGrp="1"/>
          </p:cNvSpPr>
          <p:nvPr>
            <p:ph type="sldNum" sz="quarter" idx="5"/>
          </p:nvPr>
        </p:nvSpPr>
        <p:spPr/>
        <p:txBody>
          <a:bodyPr/>
          <a:lstStyle/>
          <a:p>
            <a:fld id="{C3692BD0-F5FC-4655-963D-07859565DECA}" type="slidenum">
              <a:rPr lang="en-US" smtClean="0"/>
              <a:t>6</a:t>
            </a:fld>
            <a:endParaRPr lang="en-US"/>
          </a:p>
        </p:txBody>
      </p:sp>
    </p:spTree>
    <p:extLst>
      <p:ext uri="{BB962C8B-B14F-4D97-AF65-F5344CB8AC3E}">
        <p14:creationId xmlns:p14="http://schemas.microsoft.com/office/powerpoint/2010/main" val="311183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Terrie not using slides during Welcome</a:t>
            </a:r>
          </a:p>
        </p:txBody>
      </p:sp>
      <p:sp>
        <p:nvSpPr>
          <p:cNvPr id="4" name="Slide Number Placeholder 3"/>
          <p:cNvSpPr>
            <a:spLocks noGrp="1"/>
          </p:cNvSpPr>
          <p:nvPr>
            <p:ph type="sldNum" sz="quarter" idx="5"/>
          </p:nvPr>
        </p:nvSpPr>
        <p:spPr/>
        <p:txBody>
          <a:bodyPr/>
          <a:lstStyle/>
          <a:p>
            <a:fld id="{C3692BD0-F5FC-4655-963D-07859565DECA}" type="slidenum">
              <a:rPr lang="en-US" smtClean="0"/>
              <a:t>7</a:t>
            </a:fld>
            <a:endParaRPr lang="en-US"/>
          </a:p>
        </p:txBody>
      </p:sp>
    </p:spTree>
    <p:extLst>
      <p:ext uri="{BB962C8B-B14F-4D97-AF65-F5344CB8AC3E}">
        <p14:creationId xmlns:p14="http://schemas.microsoft.com/office/powerpoint/2010/main" val="351877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Terrie not using slides during Welcome</a:t>
            </a:r>
          </a:p>
        </p:txBody>
      </p:sp>
      <p:sp>
        <p:nvSpPr>
          <p:cNvPr id="4" name="Slide Number Placeholder 3"/>
          <p:cNvSpPr>
            <a:spLocks noGrp="1"/>
          </p:cNvSpPr>
          <p:nvPr>
            <p:ph type="sldNum" sz="quarter" idx="5"/>
          </p:nvPr>
        </p:nvSpPr>
        <p:spPr/>
        <p:txBody>
          <a:bodyPr/>
          <a:lstStyle/>
          <a:p>
            <a:fld id="{C3692BD0-F5FC-4655-963D-07859565DECA}" type="slidenum">
              <a:rPr lang="en-US" smtClean="0"/>
              <a:t>8</a:t>
            </a:fld>
            <a:endParaRPr lang="en-US"/>
          </a:p>
        </p:txBody>
      </p:sp>
    </p:spTree>
    <p:extLst>
      <p:ext uri="{BB962C8B-B14F-4D97-AF65-F5344CB8AC3E}">
        <p14:creationId xmlns:p14="http://schemas.microsoft.com/office/powerpoint/2010/main" val="276325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17548D"/>
                </a:solidFill>
                <a:effectLst/>
                <a:latin typeface="Poppins" panose="020B0502040204020203" pitchFamily="2" charset="0"/>
              </a:rPr>
              <a:t>Imposes stricter residency and age requirements on new voters:</a:t>
            </a:r>
            <a:r>
              <a:rPr lang="en-US" b="0" i="0" dirty="0">
                <a:solidFill>
                  <a:srgbClr val="17548D"/>
                </a:solidFill>
                <a:effectLst/>
                <a:latin typeface="Poppins" panose="020B0502040204020203" pitchFamily="2" charset="0"/>
              </a:rPr>
              <a:t> The latest version of </a:t>
            </a:r>
            <a:r>
              <a:rPr lang="en-US" b="0" i="0" u="sng" dirty="0">
                <a:solidFill>
                  <a:srgbClr val="17548D"/>
                </a:solidFill>
                <a:effectLst/>
                <a:latin typeface="Poppins" panose="020B0502040204020203" pitchFamily="2" charset="0"/>
                <a:hlinkClick r:id="rId3"/>
              </a:rPr>
              <a:t>SB106</a:t>
            </a:r>
            <a:r>
              <a:rPr lang="en-US" b="0" i="0" dirty="0">
                <a:solidFill>
                  <a:srgbClr val="17548D"/>
                </a:solidFill>
                <a:effectLst/>
                <a:latin typeface="Poppins" panose="020B0502040204020203" pitchFamily="2" charset="0"/>
              </a:rPr>
              <a:t> requires a 90-day residency within the Commonwealth (changed from 30 days) to vote. This means anyone who moves to Pennsylvania between August and November of an election year is denied their right to vote in a general election. It also bizarrely restates an old provision of PA law, which set the voting age at 21, which is out of date, as the 26th Amendment of the U.S. constitution sets the voting age at 18.</a:t>
            </a:r>
          </a:p>
        </p:txBody>
      </p:sp>
      <p:sp>
        <p:nvSpPr>
          <p:cNvPr id="4" name="Slide Number Placeholder 3"/>
          <p:cNvSpPr>
            <a:spLocks noGrp="1"/>
          </p:cNvSpPr>
          <p:nvPr>
            <p:ph type="sldNum" sz="quarter" idx="5"/>
          </p:nvPr>
        </p:nvSpPr>
        <p:spPr/>
        <p:txBody>
          <a:bodyPr/>
          <a:lstStyle/>
          <a:p>
            <a:fld id="{C3692BD0-F5FC-4655-963D-07859565DECA}" type="slidenum">
              <a:rPr lang="en-US" smtClean="0"/>
              <a:t>9</a:t>
            </a:fld>
            <a:endParaRPr lang="en-US"/>
          </a:p>
        </p:txBody>
      </p:sp>
    </p:spTree>
    <p:extLst>
      <p:ext uri="{BB962C8B-B14F-4D97-AF65-F5344CB8AC3E}">
        <p14:creationId xmlns:p14="http://schemas.microsoft.com/office/powerpoint/2010/main" val="44262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92BD0-F5FC-4655-963D-07859565DECA}" type="slidenum">
              <a:rPr lang="en-US" smtClean="0"/>
              <a:t>10</a:t>
            </a:fld>
            <a:endParaRPr lang="en-US"/>
          </a:p>
        </p:txBody>
      </p:sp>
    </p:spTree>
    <p:extLst>
      <p:ext uri="{BB962C8B-B14F-4D97-AF65-F5344CB8AC3E}">
        <p14:creationId xmlns:p14="http://schemas.microsoft.com/office/powerpoint/2010/main" val="169626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92BD0-F5FC-4655-963D-07859565DECA}" type="slidenum">
              <a:rPr lang="en-US" smtClean="0"/>
              <a:t>11</a:t>
            </a:fld>
            <a:endParaRPr lang="en-US"/>
          </a:p>
        </p:txBody>
      </p:sp>
    </p:spTree>
    <p:extLst>
      <p:ext uri="{BB962C8B-B14F-4D97-AF65-F5344CB8AC3E}">
        <p14:creationId xmlns:p14="http://schemas.microsoft.com/office/powerpoint/2010/main" val="91018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92BD0-F5FC-4655-963D-07859565DECA}" type="slidenum">
              <a:rPr lang="en-US" smtClean="0"/>
              <a:t>12</a:t>
            </a:fld>
            <a:endParaRPr lang="en-US"/>
          </a:p>
        </p:txBody>
      </p:sp>
    </p:spTree>
    <p:extLst>
      <p:ext uri="{BB962C8B-B14F-4D97-AF65-F5344CB8AC3E}">
        <p14:creationId xmlns:p14="http://schemas.microsoft.com/office/powerpoint/2010/main" val="407183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state.pa.us/cfdocs/legis/LI/consCheck.cfm?txtType=HTM&amp;ttl=00&amp;div=0&amp;chpt=11"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hyy.org/articles/a-complete-guide-and-amendment-tracker-for-proposed-changes-to-pa-s-constitu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7" name="Picture 6" descr="Text&#10;&#10;Description automatically generated with medium confidence">
            <a:extLst>
              <a:ext uri="{FF2B5EF4-FFF2-40B4-BE49-F238E27FC236}">
                <a16:creationId xmlns:a16="http://schemas.microsoft.com/office/drawing/2014/main" id="{1EF552D8-8126-4801-9C5C-F9F023531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87" y="3615270"/>
            <a:ext cx="16086626" cy="3056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lstStyle/>
          <a:p>
            <a:r>
              <a:rPr lang="en-US" dirty="0"/>
              <a:t>What happens next with SB 106?</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1066800" y="2171700"/>
            <a:ext cx="16459200" cy="7216525"/>
          </a:xfrm>
        </p:spPr>
        <p:txBody>
          <a:bodyPr>
            <a:normAutofit/>
          </a:bodyPr>
          <a:lstStyle/>
          <a:p>
            <a:r>
              <a:rPr lang="en-US" sz="4800" dirty="0"/>
              <a:t>In the process of being advertised </a:t>
            </a:r>
          </a:p>
          <a:p>
            <a:r>
              <a:rPr lang="en-US" sz="4800" dirty="0"/>
              <a:t>Then it could get taken up ANY TIME between January, 2023 to August, 2024. </a:t>
            </a:r>
          </a:p>
          <a:p>
            <a:r>
              <a:rPr lang="en-US" sz="4800" dirty="0"/>
              <a:t>Become a ballot measure the next election, 90 days after passage </a:t>
            </a:r>
          </a:p>
        </p:txBody>
      </p:sp>
    </p:spTree>
    <p:extLst>
      <p:ext uri="{BB962C8B-B14F-4D97-AF65-F5344CB8AC3E}">
        <p14:creationId xmlns:p14="http://schemas.microsoft.com/office/powerpoint/2010/main" val="2473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normAutofit/>
          </a:bodyPr>
          <a:lstStyle/>
          <a:p>
            <a:r>
              <a:rPr lang="en-US" sz="5400" b="1" dirty="0">
                <a:solidFill>
                  <a:srgbClr val="FF0000"/>
                </a:solidFill>
              </a:rPr>
              <a:t>How do we stop it? </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457200" y="1546412"/>
            <a:ext cx="17447936" cy="7841813"/>
          </a:xfrm>
        </p:spPr>
        <p:txBody>
          <a:bodyPr>
            <a:normAutofit lnSpcReduction="10000"/>
          </a:bodyPr>
          <a:lstStyle/>
          <a:p>
            <a:r>
              <a:rPr lang="en-US" sz="6000" dirty="0"/>
              <a:t>Accountability</a:t>
            </a:r>
          </a:p>
          <a:p>
            <a:pPr lvl="1"/>
            <a:r>
              <a:rPr lang="en-US" sz="4000" dirty="0"/>
              <a:t> </a:t>
            </a:r>
            <a:r>
              <a:rPr lang="en-US" sz="3900" dirty="0"/>
              <a:t>Show them people are upset about both policy and process through negative feedback </a:t>
            </a:r>
          </a:p>
          <a:p>
            <a:pPr lvl="1"/>
            <a:r>
              <a:rPr lang="en-US" sz="3900" dirty="0"/>
              <a:t>Calls especially, emails and letters to the editor </a:t>
            </a:r>
          </a:p>
          <a:p>
            <a:pPr lvl="1"/>
            <a:r>
              <a:rPr lang="en-US" sz="3900" dirty="0"/>
              <a:t>Ask them in town halls and other public settings </a:t>
            </a:r>
          </a:p>
          <a:p>
            <a:pPr lvl="1"/>
            <a:r>
              <a:rPr lang="en-US" sz="3900" dirty="0"/>
              <a:t>Ask them if they agree on all 5 amendments (and let us know what the answer is)</a:t>
            </a:r>
          </a:p>
          <a:p>
            <a:r>
              <a:rPr lang="en-US" sz="6000" dirty="0"/>
              <a:t>Opposition to advancing it next session</a:t>
            </a:r>
          </a:p>
          <a:p>
            <a:pPr lvl="1"/>
            <a:r>
              <a:rPr lang="en-US" sz="3600" dirty="0"/>
              <a:t>After election, we need to continue public pressure</a:t>
            </a:r>
          </a:p>
          <a:p>
            <a:r>
              <a:rPr lang="en-US" sz="6000" dirty="0"/>
              <a:t>Stop a ballot measure from passing </a:t>
            </a:r>
          </a:p>
          <a:p>
            <a:pPr lvl="1"/>
            <a:r>
              <a:rPr lang="en-US" sz="3600" dirty="0"/>
              <a:t> </a:t>
            </a:r>
            <a:r>
              <a:rPr lang="en-US" sz="3900" dirty="0"/>
              <a:t>If the measures make it to the ballot, we need to defeat them </a:t>
            </a:r>
          </a:p>
          <a:p>
            <a:pPr marL="457200" lvl="1" indent="0">
              <a:buNone/>
            </a:pPr>
            <a:endParaRPr lang="en-US" sz="4400" dirty="0"/>
          </a:p>
          <a:p>
            <a:endParaRPr lang="en-US" sz="4800" dirty="0"/>
          </a:p>
          <a:p>
            <a:endParaRPr lang="en-US" sz="4400" dirty="0"/>
          </a:p>
          <a:p>
            <a:endParaRPr lang="en-US" sz="4800" dirty="0"/>
          </a:p>
        </p:txBody>
      </p:sp>
    </p:spTree>
    <p:extLst>
      <p:ext uri="{BB962C8B-B14F-4D97-AF65-F5344CB8AC3E}">
        <p14:creationId xmlns:p14="http://schemas.microsoft.com/office/powerpoint/2010/main" val="232559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lstStyle/>
          <a:p>
            <a:r>
              <a:rPr lang="en-US" b="1" dirty="0">
                <a:solidFill>
                  <a:srgbClr val="FF0000"/>
                </a:solidFill>
              </a:rPr>
              <a:t>LITIGATION</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1219200" y="2171700"/>
            <a:ext cx="15773400" cy="7216525"/>
          </a:xfrm>
        </p:spPr>
        <p:txBody>
          <a:bodyPr>
            <a:normAutofit fontScale="92500"/>
          </a:bodyPr>
          <a:lstStyle/>
          <a:p>
            <a:r>
              <a:rPr lang="en-US" sz="4800" dirty="0"/>
              <a:t>WHY?</a:t>
            </a:r>
          </a:p>
          <a:p>
            <a:pPr lvl="1"/>
            <a:r>
              <a:rPr lang="en-US" sz="3600" dirty="0"/>
              <a:t>When a process appears to violate the letter of the law, (and even the spirit of it) we must fight it. </a:t>
            </a:r>
          </a:p>
          <a:p>
            <a:pPr lvl="1"/>
            <a:r>
              <a:rPr lang="en-US" sz="3600" dirty="0"/>
              <a:t>Specific concerns</a:t>
            </a:r>
          </a:p>
          <a:p>
            <a:pPr lvl="2"/>
            <a:r>
              <a:rPr lang="en-US" sz="3600" dirty="0"/>
              <a:t>Using the Constitution to prohibit a right is wrong </a:t>
            </a:r>
          </a:p>
          <a:p>
            <a:pPr lvl="2"/>
            <a:r>
              <a:rPr lang="en-US" sz="3600" dirty="0"/>
              <a:t>The abortion amendment has two subjects (the question of rights and the funding)</a:t>
            </a:r>
          </a:p>
          <a:p>
            <a:pPr lvl="2"/>
            <a:r>
              <a:rPr lang="en-US" sz="3600" dirty="0"/>
              <a:t>Voting on them as a package prevents voters from seeing how legislators would have voted on each provision, which our current Constitution says should happen </a:t>
            </a:r>
          </a:p>
          <a:p>
            <a:pPr lvl="2"/>
            <a:r>
              <a:rPr lang="en-US" sz="3600" dirty="0"/>
              <a:t>The required advertisement is </a:t>
            </a:r>
            <a:r>
              <a:rPr lang="en-US" sz="3600" b="1" dirty="0"/>
              <a:t>misinformation</a:t>
            </a:r>
            <a:r>
              <a:rPr lang="en-US" sz="3600" dirty="0"/>
              <a:t>! It is not clear about the age and residency requirements.</a:t>
            </a:r>
          </a:p>
          <a:p>
            <a:pPr lvl="3"/>
            <a:r>
              <a:rPr lang="en-US" sz="2800" dirty="0"/>
              <a:t>It is old language, superseded by US law, but that is not at all clear to people who might read it. Someone could read it thinking that they need to be 21 or a resident for 90 days (neither of which is accurate) OR think they are being asked to change the Constitution to make that the law. </a:t>
            </a:r>
          </a:p>
          <a:p>
            <a:pPr lvl="3"/>
            <a:endParaRPr lang="en-US" sz="2800" dirty="0"/>
          </a:p>
          <a:p>
            <a:pPr lvl="2"/>
            <a:endParaRPr lang="en-US" sz="3600" dirty="0"/>
          </a:p>
          <a:p>
            <a:pPr lvl="2"/>
            <a:endParaRPr lang="en-US" sz="4000" dirty="0"/>
          </a:p>
          <a:p>
            <a:endParaRPr lang="en-US" sz="4800" dirty="0"/>
          </a:p>
          <a:p>
            <a:endParaRPr lang="en-US" sz="4800" dirty="0"/>
          </a:p>
          <a:p>
            <a:endParaRPr lang="en-US" sz="4800" dirty="0"/>
          </a:p>
        </p:txBody>
      </p:sp>
    </p:spTree>
    <p:extLst>
      <p:ext uri="{BB962C8B-B14F-4D97-AF65-F5344CB8AC3E}">
        <p14:creationId xmlns:p14="http://schemas.microsoft.com/office/powerpoint/2010/main" val="141596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lstStyle/>
          <a:p>
            <a:r>
              <a:rPr lang="en-US" b="1" dirty="0">
                <a:solidFill>
                  <a:srgbClr val="FF0000"/>
                </a:solidFill>
              </a:rPr>
              <a:t>LITIGATION</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1219200" y="2171700"/>
            <a:ext cx="15773400" cy="7216525"/>
          </a:xfrm>
        </p:spPr>
        <p:txBody>
          <a:bodyPr>
            <a:normAutofit/>
          </a:bodyPr>
          <a:lstStyle/>
          <a:p>
            <a:pPr marL="914400" lvl="2" indent="0">
              <a:buNone/>
            </a:pPr>
            <a:endParaRPr lang="en-US" sz="4000" dirty="0"/>
          </a:p>
          <a:p>
            <a:endParaRPr lang="en-US" sz="4800" dirty="0"/>
          </a:p>
          <a:p>
            <a:endParaRPr lang="en-US" sz="4800" dirty="0"/>
          </a:p>
          <a:p>
            <a:endParaRPr lang="en-US" sz="4800" dirty="0"/>
          </a:p>
        </p:txBody>
      </p:sp>
      <p:pic>
        <p:nvPicPr>
          <p:cNvPr id="7" name="Picture 6" descr="Text&#10;&#10;Description automatically generated">
            <a:extLst>
              <a:ext uri="{FF2B5EF4-FFF2-40B4-BE49-F238E27FC236}">
                <a16:creationId xmlns:a16="http://schemas.microsoft.com/office/drawing/2014/main" id="{5DB3A6E6-3C7A-C013-BB4D-25260109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08" y="1133927"/>
            <a:ext cx="7966436" cy="8164496"/>
          </a:xfrm>
          <a:prstGeom prst="rect">
            <a:avLst/>
          </a:prstGeom>
        </p:spPr>
      </p:pic>
      <p:pic>
        <p:nvPicPr>
          <p:cNvPr id="10" name="Picture 9" descr="A black and white photo of a document&#10;&#10;Description automatically generated with low confidence">
            <a:extLst>
              <a:ext uri="{FF2B5EF4-FFF2-40B4-BE49-F238E27FC236}">
                <a16:creationId xmlns:a16="http://schemas.microsoft.com/office/drawing/2014/main" id="{D569A716-6CCE-40FC-5B4E-15113AC4B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8473" y="1419298"/>
            <a:ext cx="7315197" cy="8009936"/>
          </a:xfrm>
          <a:prstGeom prst="rect">
            <a:avLst/>
          </a:prstGeom>
        </p:spPr>
      </p:pic>
      <p:pic>
        <p:nvPicPr>
          <p:cNvPr id="8" name="Picture 8"/>
          <p:cNvPicPr>
            <a:picLocks noChangeAspect="1"/>
          </p:cNvPicPr>
          <p:nvPr/>
        </p:nvPicPr>
        <p:blipFill>
          <a:blip r:embed="rId5"/>
          <a:srcRect/>
          <a:stretch>
            <a:fillRect/>
          </a:stretch>
        </p:blipFill>
        <p:spPr>
          <a:xfrm>
            <a:off x="16336576" y="8115300"/>
            <a:ext cx="1710979" cy="1152772"/>
          </a:xfrm>
          <a:prstGeom prst="rect">
            <a:avLst/>
          </a:prstGeom>
        </p:spPr>
      </p:pic>
      <p:sp>
        <p:nvSpPr>
          <p:cNvPr id="11" name="Rectangle 10">
            <a:extLst>
              <a:ext uri="{FF2B5EF4-FFF2-40B4-BE49-F238E27FC236}">
                <a16:creationId xmlns:a16="http://schemas.microsoft.com/office/drawing/2014/main" id="{FDB6E754-BBE6-ED03-4A7F-9642CB1FC0EC}"/>
              </a:ext>
            </a:extLst>
          </p:cNvPr>
          <p:cNvSpPr/>
          <p:nvPr/>
        </p:nvSpPr>
        <p:spPr>
          <a:xfrm>
            <a:off x="884618" y="2324100"/>
            <a:ext cx="1325182" cy="238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1B318D38-04D0-F8D1-BDF9-CC7B7C208CF5}"/>
              </a:ext>
            </a:extLst>
          </p:cNvPr>
          <p:cNvSpPr/>
          <p:nvPr/>
        </p:nvSpPr>
        <p:spPr>
          <a:xfrm>
            <a:off x="8912182" y="1546413"/>
            <a:ext cx="6790979" cy="7483288"/>
          </a:xfrm>
          <a:prstGeom prst="wedgeRectCallout">
            <a:avLst>
              <a:gd name="adj1" fmla="val -75378"/>
              <a:gd name="adj2" fmla="val -3787"/>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791CC40-C35B-E936-3C08-A9874A3F83AD}"/>
              </a:ext>
            </a:extLst>
          </p:cNvPr>
          <p:cNvPicPr>
            <a:picLocks noChangeAspect="1"/>
          </p:cNvPicPr>
          <p:nvPr/>
        </p:nvPicPr>
        <p:blipFill>
          <a:blip r:embed="rId6"/>
          <a:stretch>
            <a:fillRect/>
          </a:stretch>
        </p:blipFill>
        <p:spPr>
          <a:xfrm>
            <a:off x="9033465" y="1696910"/>
            <a:ext cx="6518536" cy="7129708"/>
          </a:xfrm>
          <a:prstGeom prst="rect">
            <a:avLst/>
          </a:prstGeom>
        </p:spPr>
      </p:pic>
      <p:sp>
        <p:nvSpPr>
          <p:cNvPr id="15" name="Arrow: Right 14">
            <a:extLst>
              <a:ext uri="{FF2B5EF4-FFF2-40B4-BE49-F238E27FC236}">
                <a16:creationId xmlns:a16="http://schemas.microsoft.com/office/drawing/2014/main" id="{5E67FBD2-3540-6F17-3A59-D84C9CED0D1F}"/>
              </a:ext>
            </a:extLst>
          </p:cNvPr>
          <p:cNvSpPr/>
          <p:nvPr/>
        </p:nvSpPr>
        <p:spPr>
          <a:xfrm rot="7314596">
            <a:off x="11531828" y="2469187"/>
            <a:ext cx="510618" cy="261733"/>
          </a:xfrm>
          <a:prstGeom prst="rightArrow">
            <a:avLst/>
          </a:prstGeom>
          <a:solidFill>
            <a:schemeClr val="accent2">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8CADD24-0A18-A4B1-6F00-52A435D4FADC}"/>
              </a:ext>
            </a:extLst>
          </p:cNvPr>
          <p:cNvSpPr/>
          <p:nvPr/>
        </p:nvSpPr>
        <p:spPr>
          <a:xfrm rot="7314596">
            <a:off x="12940657" y="3381292"/>
            <a:ext cx="698480" cy="328669"/>
          </a:xfrm>
          <a:prstGeom prst="rightArrow">
            <a:avLst>
              <a:gd name="adj1" fmla="val 50001"/>
              <a:gd name="adj2" fmla="val 50000"/>
            </a:avLst>
          </a:prstGeom>
          <a:solidFill>
            <a:schemeClr val="accent2">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B7A2A2D-3266-E7FD-8334-108C7D0B3B80}"/>
              </a:ext>
            </a:extLst>
          </p:cNvPr>
          <p:cNvSpPr/>
          <p:nvPr/>
        </p:nvSpPr>
        <p:spPr>
          <a:xfrm rot="7314596">
            <a:off x="11206440" y="4045272"/>
            <a:ext cx="447118" cy="363704"/>
          </a:xfrm>
          <a:prstGeom prst="rightArrow">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93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lstStyle/>
          <a:p>
            <a:r>
              <a:rPr lang="en-US" b="1" dirty="0">
                <a:solidFill>
                  <a:srgbClr val="FF0000"/>
                </a:solidFill>
              </a:rPr>
              <a:t>LINKS and Resources</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1219200" y="2171700"/>
            <a:ext cx="15773400" cy="7216525"/>
          </a:xfrm>
        </p:spPr>
        <p:txBody>
          <a:bodyPr>
            <a:normAutofit/>
          </a:bodyPr>
          <a:lstStyle/>
          <a:p>
            <a:pPr lvl="3"/>
            <a:endParaRPr lang="en-US" sz="2800" dirty="0"/>
          </a:p>
          <a:p>
            <a:pPr lvl="2"/>
            <a:endParaRPr lang="en-US" sz="3600" dirty="0"/>
          </a:p>
          <a:p>
            <a:pPr lvl="2"/>
            <a:endParaRPr lang="en-US" sz="4000" dirty="0"/>
          </a:p>
          <a:p>
            <a:endParaRPr lang="en-US" sz="4800" dirty="0"/>
          </a:p>
          <a:p>
            <a:endParaRPr lang="en-US" sz="4800" dirty="0"/>
          </a:p>
          <a:p>
            <a:endParaRPr lang="en-US" sz="4800" dirty="0"/>
          </a:p>
        </p:txBody>
      </p:sp>
    </p:spTree>
    <p:extLst>
      <p:ext uri="{BB962C8B-B14F-4D97-AF65-F5344CB8AC3E}">
        <p14:creationId xmlns:p14="http://schemas.microsoft.com/office/powerpoint/2010/main" val="11693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7" name="Picture 6" descr="Text&#10;&#10;Description automatically generated with medium confidence">
            <a:extLst>
              <a:ext uri="{FF2B5EF4-FFF2-40B4-BE49-F238E27FC236}">
                <a16:creationId xmlns:a16="http://schemas.microsoft.com/office/drawing/2014/main" id="{1EF552D8-8126-4801-9C5C-F9F023531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686" y="8039100"/>
            <a:ext cx="8348113" cy="1586142"/>
          </a:xfrm>
          <a:prstGeom prst="rect">
            <a:avLst/>
          </a:prstGeom>
        </p:spPr>
      </p:pic>
      <p:sp>
        <p:nvSpPr>
          <p:cNvPr id="5" name="TextBox 4">
            <a:extLst>
              <a:ext uri="{FF2B5EF4-FFF2-40B4-BE49-F238E27FC236}">
                <a16:creationId xmlns:a16="http://schemas.microsoft.com/office/drawing/2014/main" id="{232B75A6-8C6F-D1F6-45CF-FF71673A70B3}"/>
              </a:ext>
            </a:extLst>
          </p:cNvPr>
          <p:cNvSpPr txBox="1"/>
          <p:nvPr/>
        </p:nvSpPr>
        <p:spPr>
          <a:xfrm>
            <a:off x="1676400" y="2400300"/>
            <a:ext cx="14706600" cy="2492990"/>
          </a:xfrm>
          <a:prstGeom prst="rect">
            <a:avLst/>
          </a:prstGeom>
          <a:noFill/>
        </p:spPr>
        <p:txBody>
          <a:bodyPr wrap="square" rtlCol="0">
            <a:spAutoFit/>
          </a:bodyPr>
          <a:lstStyle/>
          <a:p>
            <a:pPr algn="ctr"/>
            <a:r>
              <a:rPr lang="en-US" sz="6000" dirty="0">
                <a:solidFill>
                  <a:schemeClr val="tx2"/>
                </a:solidFill>
              </a:rPr>
              <a:t>Ballot Box Basics</a:t>
            </a:r>
          </a:p>
          <a:p>
            <a:pPr algn="ctr"/>
            <a:r>
              <a:rPr lang="en-US" sz="6000" dirty="0">
                <a:solidFill>
                  <a:schemeClr val="tx2"/>
                </a:solidFill>
              </a:rPr>
              <a:t>Amending the Pennsylvania Constitution </a:t>
            </a:r>
          </a:p>
          <a:p>
            <a:pPr algn="ctr"/>
            <a:r>
              <a:rPr lang="en-US" sz="3600" dirty="0">
                <a:solidFill>
                  <a:schemeClr val="tx2"/>
                </a:solidFill>
              </a:rPr>
              <a:t>October 3, 2022</a:t>
            </a:r>
          </a:p>
        </p:txBody>
      </p:sp>
    </p:spTree>
    <p:extLst>
      <p:ext uri="{BB962C8B-B14F-4D97-AF65-F5344CB8AC3E}">
        <p14:creationId xmlns:p14="http://schemas.microsoft.com/office/powerpoint/2010/main" val="168911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6" name="Picture 6"/>
          <p:cNvPicPr>
            <a:picLocks noChangeAspect="1"/>
          </p:cNvPicPr>
          <p:nvPr/>
        </p:nvPicPr>
        <p:blipFill>
          <a:blip r:embed="rId2"/>
          <a:srcRect/>
          <a:stretch>
            <a:fillRect/>
          </a:stretch>
        </p:blipFill>
        <p:spPr>
          <a:xfrm>
            <a:off x="16459200" y="8712740"/>
            <a:ext cx="1452564" cy="978665"/>
          </a:xfrm>
          <a:prstGeom prst="rect">
            <a:avLst/>
          </a:prstGeom>
        </p:spPr>
      </p:pic>
      <p:sp>
        <p:nvSpPr>
          <p:cNvPr id="4" name="TextBox 3">
            <a:extLst>
              <a:ext uri="{FF2B5EF4-FFF2-40B4-BE49-F238E27FC236}">
                <a16:creationId xmlns:a16="http://schemas.microsoft.com/office/drawing/2014/main" id="{1E386664-95DE-E69F-E594-ED455C43FC6E}"/>
              </a:ext>
            </a:extLst>
          </p:cNvPr>
          <p:cNvSpPr txBox="1"/>
          <p:nvPr/>
        </p:nvSpPr>
        <p:spPr>
          <a:xfrm>
            <a:off x="914400" y="2025084"/>
            <a:ext cx="16306800" cy="6463308"/>
          </a:xfrm>
          <a:prstGeom prst="rect">
            <a:avLst/>
          </a:prstGeom>
          <a:noFill/>
        </p:spPr>
        <p:txBody>
          <a:bodyPr wrap="square" rtlCol="0">
            <a:spAutoFit/>
          </a:bodyPr>
          <a:lstStyle/>
          <a:p>
            <a:pPr indent="-1011326" algn="l"/>
            <a:r>
              <a:rPr lang="en-US" b="1" i="0" dirty="0">
                <a:solidFill>
                  <a:srgbClr val="000000"/>
                </a:solidFill>
                <a:effectLst/>
                <a:latin typeface="Courier New" panose="02070309020205020404" pitchFamily="49" charset="0"/>
              </a:rPr>
              <a:t>§ 1.  Proposal of amendments by the General Assembly and their adoption.</a:t>
            </a:r>
            <a:endParaRPr lang="en-US" b="0" i="0" dirty="0">
              <a:solidFill>
                <a:srgbClr val="000000"/>
              </a:solidFill>
              <a:effectLst/>
              <a:latin typeface="Courier New" panose="02070309020205020404" pitchFamily="49" charset="0"/>
            </a:endParaRPr>
          </a:p>
          <a:p>
            <a:pPr indent="277063" algn="l"/>
            <a:r>
              <a:rPr lang="en-US" b="0" i="0" dirty="0">
                <a:solidFill>
                  <a:srgbClr val="000000"/>
                </a:solidFill>
                <a:effectLst/>
                <a:latin typeface="Courier New" panose="02070309020205020404" pitchFamily="49" charset="0"/>
              </a:rPr>
              <a:t>Amendments to this Constitution may be proposed in the Senate or House of Representatives; and if the same shall be agreed to by a majority of the members elected to each House, such proposed amendment or amendments shall be entered on their journals with the yeas and nays taken thereon, and the Secretary of the Commonwealth shall cause the same to be published three months before the next general election, in at least two newspapers in every county in which such newspapers shall be published; and if, in the General Assembly next afterwards chosen, such proposed amendment or amendments shall be agreed to by a majority of the members elected to each House, the Secretary of the Commonwealth shall cause the same again to be published in the manner aforesaid; and such proposed amendment or amendments shall be submitted to the qualified electors of the State in such manner, and at such time at least three months after being so agreed to by the two Houses, as the General Assembly shall prescribe; and, if such amendment or amendments shall be approved by a majority of those voting thereon, such amendment or amendments shall become a part of the Constitution; but no amendment or amendments shall be submitted oftener than once in five years. When two or more amendments shall be submitted they shall be voted upon separately.</a:t>
            </a:r>
          </a:p>
          <a:p>
            <a:pPr indent="277063" algn="l"/>
            <a:r>
              <a:rPr lang="en-US" b="0" i="0" dirty="0">
                <a:solidFill>
                  <a:srgbClr val="000000"/>
                </a:solidFill>
                <a:effectLst/>
                <a:latin typeface="Courier New" panose="02070309020205020404" pitchFamily="49" charset="0"/>
              </a:rPr>
              <a:t>(a)  In the event a major emergency threatens or is about to threaten the Commonwealth and if the safety or welfare of the Commonwealth requires prompt amendment of this Constitution, such amendments to this Constitution may be proposed in the Senate or House of Representatives at any regular or special session of the General Assembly, and if agreed to by at least two-thirds of the members elected to each House, a proposed amendment shall be entered on the journal of each House with the yeas and nays taken thereon and the official in charge of statewide elections shall promptly publish such proposed amendment in at least two newspapers in every county in which such newspapers are published. Such amendment shall then be submitted to the qualified electors of the Commonwealth in such manner, and at such time, at least one month after being agreed to by both Houses as the General Assembly prescribes.</a:t>
            </a:r>
          </a:p>
          <a:p>
            <a:pPr indent="277063" algn="l"/>
            <a:r>
              <a:rPr lang="en-US" b="0" i="0" dirty="0">
                <a:solidFill>
                  <a:srgbClr val="000000"/>
                </a:solidFill>
                <a:effectLst/>
                <a:latin typeface="Courier New" panose="02070309020205020404" pitchFamily="49" charset="0"/>
              </a:rPr>
              <a:t>(b)  If an emergency amendment is approved by a majority of the qualified electors voting thereon, it shall become part of this Constitution. When two or more emergency amendments are submitted they shall be voted on separately.</a:t>
            </a:r>
          </a:p>
        </p:txBody>
      </p:sp>
      <p:sp>
        <p:nvSpPr>
          <p:cNvPr id="5" name="TextBox 4">
            <a:extLst>
              <a:ext uri="{FF2B5EF4-FFF2-40B4-BE49-F238E27FC236}">
                <a16:creationId xmlns:a16="http://schemas.microsoft.com/office/drawing/2014/main" id="{241B8F6D-1A27-9CD1-EA68-33B52EA2CF7A}"/>
              </a:ext>
            </a:extLst>
          </p:cNvPr>
          <p:cNvSpPr txBox="1"/>
          <p:nvPr/>
        </p:nvSpPr>
        <p:spPr>
          <a:xfrm>
            <a:off x="380349" y="723900"/>
            <a:ext cx="17524789" cy="769441"/>
          </a:xfrm>
          <a:prstGeom prst="rect">
            <a:avLst/>
          </a:prstGeom>
          <a:noFill/>
        </p:spPr>
        <p:txBody>
          <a:bodyPr wrap="square" rtlCol="0">
            <a:spAutoFit/>
          </a:bodyPr>
          <a:lstStyle/>
          <a:p>
            <a:pPr algn="ctr"/>
            <a:r>
              <a:rPr lang="en-US" sz="4400" dirty="0">
                <a:hlinkClick r:id="rId3"/>
              </a:rPr>
              <a:t>How to amend the Pennsylvania Constitution</a:t>
            </a:r>
            <a:endParaRPr lang="en-US" sz="4400" dirty="0"/>
          </a:p>
        </p:txBody>
      </p:sp>
    </p:spTree>
    <p:extLst>
      <p:ext uri="{BB962C8B-B14F-4D97-AF65-F5344CB8AC3E}">
        <p14:creationId xmlns:p14="http://schemas.microsoft.com/office/powerpoint/2010/main" val="85419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562825" y="8115300"/>
            <a:ext cx="1696475" cy="1143000"/>
          </a:xfrm>
          <a:prstGeom prst="rect">
            <a:avLst/>
          </a:prstGeom>
        </p:spPr>
      </p:pic>
      <p:sp>
        <p:nvSpPr>
          <p:cNvPr id="5" name="Title 4">
            <a:extLst>
              <a:ext uri="{FF2B5EF4-FFF2-40B4-BE49-F238E27FC236}">
                <a16:creationId xmlns:a16="http://schemas.microsoft.com/office/drawing/2014/main" id="{E666D726-A307-43C6-8738-04D0DA6DE19D}"/>
              </a:ext>
            </a:extLst>
          </p:cNvPr>
          <p:cNvSpPr>
            <a:spLocks noGrp="1"/>
          </p:cNvSpPr>
          <p:nvPr>
            <p:ph type="title"/>
          </p:nvPr>
        </p:nvSpPr>
        <p:spPr>
          <a:xfrm>
            <a:off x="483704" y="463434"/>
            <a:ext cx="17421434" cy="1143000"/>
          </a:xfrm>
        </p:spPr>
        <p:txBody>
          <a:bodyPr/>
          <a:lstStyle/>
          <a:p>
            <a:r>
              <a:rPr lang="en-US" b="1" dirty="0">
                <a:solidFill>
                  <a:schemeClr val="tx2"/>
                </a:solidFill>
              </a:rPr>
              <a:t>Wait, what? </a:t>
            </a:r>
          </a:p>
        </p:txBody>
      </p:sp>
      <p:sp>
        <p:nvSpPr>
          <p:cNvPr id="6" name="Content Placeholder 5">
            <a:extLst>
              <a:ext uri="{FF2B5EF4-FFF2-40B4-BE49-F238E27FC236}">
                <a16:creationId xmlns:a16="http://schemas.microsoft.com/office/drawing/2014/main" id="{16D04700-DFAE-9C22-9762-3953432139BA}"/>
              </a:ext>
            </a:extLst>
          </p:cNvPr>
          <p:cNvSpPr>
            <a:spLocks noGrp="1"/>
          </p:cNvSpPr>
          <p:nvPr>
            <p:ph idx="1"/>
          </p:nvPr>
        </p:nvSpPr>
        <p:spPr>
          <a:xfrm>
            <a:off x="1371600" y="1600200"/>
            <a:ext cx="15544800" cy="7658100"/>
          </a:xfrm>
        </p:spPr>
        <p:txBody>
          <a:bodyPr wrap="square"/>
          <a:lstStyle/>
          <a:p>
            <a:r>
              <a:rPr lang="en-US" dirty="0"/>
              <a:t>Pennsylvania has biennial (two year) “sessions” - each two-year period is a single session of the legislature. </a:t>
            </a:r>
          </a:p>
          <a:p>
            <a:r>
              <a:rPr lang="en-US" dirty="0"/>
              <a:t>The exact same language has to pass both the House and Senate, in each of two sessions.</a:t>
            </a:r>
          </a:p>
          <a:p>
            <a:r>
              <a:rPr lang="en-US" dirty="0"/>
              <a:t>Once the legislature passes it, it has to be advertised in a newspaper in each county, three times. </a:t>
            </a:r>
          </a:p>
          <a:p>
            <a:r>
              <a:rPr lang="en-US" dirty="0"/>
              <a:t>After it has passed twice, then it goes to the voters.  </a:t>
            </a:r>
          </a:p>
          <a:p>
            <a:pPr marL="0" indent="0">
              <a:buNone/>
            </a:pPr>
            <a:r>
              <a:rPr lang="en-US" b="1" dirty="0"/>
              <a:t>A few notes:</a:t>
            </a:r>
          </a:p>
          <a:p>
            <a:r>
              <a:rPr lang="en-US" dirty="0"/>
              <a:t>Proposals to change the Constitution are resolutions, not legislation, and are not subject to a veto. </a:t>
            </a:r>
          </a:p>
          <a:p>
            <a:r>
              <a:rPr lang="en-US" dirty="0"/>
              <a:t>When something is placed on the ballot (which election) has potential to affect whether or not it passes.</a:t>
            </a:r>
          </a:p>
          <a:p>
            <a:pPr lvl="1"/>
            <a:r>
              <a:rPr lang="en-US" dirty="0"/>
              <a:t>Off year elections have lower turnout, fewer voters voting</a:t>
            </a:r>
          </a:p>
          <a:p>
            <a:pPr lvl="1"/>
            <a:r>
              <a:rPr lang="en-US" dirty="0"/>
              <a:t>While Independents are allowed to vote on ballot measures even in primaries, many don’t participate in primaries since they can’t vote for the candidates</a:t>
            </a:r>
          </a:p>
          <a:p>
            <a:pPr marL="457200" lvl="1" indent="0">
              <a:buNone/>
            </a:pPr>
            <a:endParaRPr lang="en-US" dirty="0"/>
          </a:p>
        </p:txBody>
      </p:sp>
    </p:spTree>
    <p:extLst>
      <p:ext uri="{BB962C8B-B14F-4D97-AF65-F5344CB8AC3E}">
        <p14:creationId xmlns:p14="http://schemas.microsoft.com/office/powerpoint/2010/main" val="257814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4506337" y="7403491"/>
            <a:ext cx="2752963" cy="1854809"/>
          </a:xfrm>
          <a:prstGeom prst="rect">
            <a:avLst/>
          </a:prstGeom>
        </p:spPr>
      </p:pic>
      <p:graphicFrame>
        <p:nvGraphicFramePr>
          <p:cNvPr id="4" name="Diagram 3">
            <a:extLst>
              <a:ext uri="{FF2B5EF4-FFF2-40B4-BE49-F238E27FC236}">
                <a16:creationId xmlns:a16="http://schemas.microsoft.com/office/drawing/2014/main" id="{75941F17-EE30-2C4E-2EC2-0F2218BFFF67}"/>
              </a:ext>
            </a:extLst>
          </p:cNvPr>
          <p:cNvGraphicFramePr/>
          <p:nvPr>
            <p:extLst>
              <p:ext uri="{D42A27DB-BD31-4B8C-83A1-F6EECF244321}">
                <p14:modId xmlns:p14="http://schemas.microsoft.com/office/powerpoint/2010/main" val="3810277532"/>
              </p:ext>
            </p:extLst>
          </p:nvPr>
        </p:nvGraphicFramePr>
        <p:xfrm>
          <a:off x="685800" y="876300"/>
          <a:ext cx="16687800" cy="8554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810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6002000" y="8411194"/>
            <a:ext cx="1257300" cy="847106"/>
          </a:xfrm>
          <a:prstGeom prst="rect">
            <a:avLst/>
          </a:prstGeom>
        </p:spPr>
      </p:pic>
      <p:sp>
        <p:nvSpPr>
          <p:cNvPr id="4" name="Title 3">
            <a:extLst>
              <a:ext uri="{FF2B5EF4-FFF2-40B4-BE49-F238E27FC236}">
                <a16:creationId xmlns:a16="http://schemas.microsoft.com/office/drawing/2014/main" id="{5671022E-6D2B-573D-554F-240682CB79A4}"/>
              </a:ext>
            </a:extLst>
          </p:cNvPr>
          <p:cNvSpPr>
            <a:spLocks noGrp="1"/>
          </p:cNvSpPr>
          <p:nvPr>
            <p:ph type="title"/>
          </p:nvPr>
        </p:nvSpPr>
        <p:spPr>
          <a:xfrm>
            <a:off x="457200" y="274638"/>
            <a:ext cx="17447938" cy="1143000"/>
          </a:xfrm>
        </p:spPr>
        <p:txBody>
          <a:bodyPr/>
          <a:lstStyle/>
          <a:p>
            <a:r>
              <a:rPr lang="en-US" dirty="0"/>
              <a:t>It goes to the voters – is that bad? </a:t>
            </a:r>
          </a:p>
        </p:txBody>
      </p:sp>
      <p:sp>
        <p:nvSpPr>
          <p:cNvPr id="5" name="Content Placeholder 4">
            <a:extLst>
              <a:ext uri="{FF2B5EF4-FFF2-40B4-BE49-F238E27FC236}">
                <a16:creationId xmlns:a16="http://schemas.microsoft.com/office/drawing/2014/main" id="{802D0C34-8127-A51B-303E-29916D99091C}"/>
              </a:ext>
            </a:extLst>
          </p:cNvPr>
          <p:cNvSpPr>
            <a:spLocks noGrp="1"/>
          </p:cNvSpPr>
          <p:nvPr>
            <p:ph idx="1"/>
          </p:nvPr>
        </p:nvSpPr>
        <p:spPr>
          <a:xfrm>
            <a:off x="914400" y="1600200"/>
            <a:ext cx="16344900" cy="4525963"/>
          </a:xfrm>
        </p:spPr>
        <p:txBody>
          <a:bodyPr>
            <a:noAutofit/>
          </a:bodyPr>
          <a:lstStyle/>
          <a:p>
            <a:pPr marL="0" indent="0">
              <a:buNone/>
            </a:pPr>
            <a:r>
              <a:rPr lang="en-US" sz="2800" b="0" i="0" dirty="0">
                <a:solidFill>
                  <a:srgbClr val="49545A"/>
                </a:solidFill>
                <a:effectLst/>
              </a:rPr>
              <a:t>Totally fine – WHEN the issue is appropriate for a change in the Constitution </a:t>
            </a:r>
          </a:p>
          <a:p>
            <a:pPr lvl="1"/>
            <a:r>
              <a:rPr lang="en-US" b="0" i="0" dirty="0">
                <a:solidFill>
                  <a:srgbClr val="49545A"/>
                </a:solidFill>
                <a:effectLst/>
              </a:rPr>
              <a:t>E.g. eliminating the election for Lt Governor (whether you agree or not) is a change in the power of the people, and therefore reasonable</a:t>
            </a:r>
          </a:p>
          <a:p>
            <a:pPr lvl="2"/>
            <a:r>
              <a:rPr lang="en-US" sz="2800" b="0" i="0" dirty="0">
                <a:solidFill>
                  <a:srgbClr val="49545A"/>
                </a:solidFill>
                <a:effectLst/>
              </a:rPr>
              <a:t>Asking voters if they want to make a fundamental change to their own power </a:t>
            </a:r>
            <a:r>
              <a:rPr lang="en-US" sz="2800" dirty="0">
                <a:solidFill>
                  <a:srgbClr val="49545A"/>
                </a:solidFill>
              </a:rPr>
              <a:t>or re-assign it is okay </a:t>
            </a:r>
            <a:endParaRPr lang="en-US" sz="2800" b="0" i="0" dirty="0">
              <a:solidFill>
                <a:srgbClr val="49545A"/>
              </a:solidFill>
              <a:effectLst/>
            </a:endParaRPr>
          </a:p>
          <a:p>
            <a:pPr lvl="1"/>
            <a:r>
              <a:rPr lang="en-US" b="0" i="0" dirty="0">
                <a:solidFill>
                  <a:srgbClr val="49545A"/>
                </a:solidFill>
                <a:effectLst/>
              </a:rPr>
              <a:t>Should not be holding </a:t>
            </a:r>
            <a:r>
              <a:rPr lang="en-US" dirty="0">
                <a:solidFill>
                  <a:srgbClr val="49545A"/>
                </a:solidFill>
              </a:rPr>
              <a:t>ballot measures to take away/prohibit or ban a right</a:t>
            </a:r>
          </a:p>
          <a:p>
            <a:pPr marL="457200" lvl="1" indent="0">
              <a:buNone/>
            </a:pPr>
            <a:endParaRPr lang="en-US" dirty="0">
              <a:solidFill>
                <a:srgbClr val="49545A"/>
              </a:solidFill>
            </a:endParaRPr>
          </a:p>
          <a:p>
            <a:pPr marL="0" indent="0">
              <a:buNone/>
            </a:pPr>
            <a:r>
              <a:rPr lang="en-US" sz="2800" b="1" dirty="0">
                <a:solidFill>
                  <a:srgbClr val="FF0000"/>
                </a:solidFill>
              </a:rPr>
              <a:t>B</a:t>
            </a:r>
            <a:r>
              <a:rPr lang="en-US" sz="2800" b="1" i="0" dirty="0">
                <a:solidFill>
                  <a:srgbClr val="FF0000"/>
                </a:solidFill>
                <a:effectLst/>
              </a:rPr>
              <a:t>UT! </a:t>
            </a:r>
          </a:p>
          <a:p>
            <a:pPr lvl="1"/>
            <a:r>
              <a:rPr lang="en-US" dirty="0">
                <a:solidFill>
                  <a:srgbClr val="49545A"/>
                </a:solidFill>
              </a:rPr>
              <a:t> Many recent proposals are more appropriate for legislation (i.e. Voter ID) </a:t>
            </a:r>
          </a:p>
          <a:p>
            <a:pPr lvl="1"/>
            <a:r>
              <a:rPr lang="en-US" b="0" i="0" dirty="0">
                <a:solidFill>
                  <a:srgbClr val="49545A"/>
                </a:solidFill>
                <a:effectLst/>
              </a:rPr>
              <a:t> </a:t>
            </a:r>
            <a:r>
              <a:rPr lang="en-US" dirty="0">
                <a:solidFill>
                  <a:srgbClr val="49545A"/>
                </a:solidFill>
              </a:rPr>
              <a:t>Efforts to avoid the veto are not a good reason to go to Constitutional Amendment route. </a:t>
            </a:r>
          </a:p>
          <a:p>
            <a:pPr lvl="1"/>
            <a:r>
              <a:rPr lang="en-US" b="0" i="0" dirty="0">
                <a:solidFill>
                  <a:srgbClr val="49545A"/>
                </a:solidFill>
                <a:effectLst/>
              </a:rPr>
              <a:t>The timing has become an issue, targeting low-turnout elections is about gamesmanship, not good decision making </a:t>
            </a:r>
          </a:p>
          <a:p>
            <a:pPr lvl="1"/>
            <a:r>
              <a:rPr lang="en-US" b="0" i="0" dirty="0">
                <a:solidFill>
                  <a:srgbClr val="49545A"/>
                </a:solidFill>
                <a:effectLst/>
              </a:rPr>
              <a:t>Since 1968, the year Pennsylvania’s current constitution went into effect, voters rejected only six of 49 proposed amendments that reached them. Only 14 of those ballot questions appeared during presidential or gubernatorial election years, races that typically see higher turnouts.</a:t>
            </a:r>
            <a:endParaRPr lang="en-US" dirty="0"/>
          </a:p>
        </p:txBody>
      </p:sp>
    </p:spTree>
    <p:extLst>
      <p:ext uri="{BB962C8B-B14F-4D97-AF65-F5344CB8AC3E}">
        <p14:creationId xmlns:p14="http://schemas.microsoft.com/office/powerpoint/2010/main" val="15771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lstStyle/>
          <a:p>
            <a:r>
              <a:rPr lang="en-US" dirty="0"/>
              <a:t>Spotlight PA has a great run through </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457200" y="2171700"/>
            <a:ext cx="17447936" cy="7216525"/>
          </a:xfrm>
        </p:spPr>
        <p:txBody>
          <a:bodyPr/>
          <a:lstStyle/>
          <a:p>
            <a:r>
              <a:rPr lang="en-US" dirty="0">
                <a:hlinkClick r:id="rId4"/>
              </a:rPr>
              <a:t>Excerpt from article. </a:t>
            </a:r>
          </a:p>
          <a:p>
            <a:endParaRPr lang="en-US" dirty="0">
              <a:hlinkClick r:id="rId4"/>
            </a:endParaRPr>
          </a:p>
          <a:p>
            <a:r>
              <a:rPr lang="en-US" dirty="0">
                <a:hlinkClick r:id="rId4"/>
              </a:rPr>
              <a:t>Lots and Lots of Amendments this Session! </a:t>
            </a:r>
            <a:r>
              <a:rPr lang="en-US" dirty="0"/>
              <a:t>Over 70 were proposed. </a:t>
            </a:r>
          </a:p>
          <a:p>
            <a:endParaRPr lang="en-US" dirty="0"/>
          </a:p>
          <a:p>
            <a:r>
              <a:rPr lang="en-US" dirty="0"/>
              <a:t>Most of which are really legislative in intent.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9128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201" y="700326"/>
            <a:ext cx="17447937" cy="1309164"/>
          </a:xfrm>
        </p:spPr>
        <p:txBody>
          <a:bodyPr>
            <a:noAutofit/>
          </a:bodyPr>
          <a:lstStyle/>
          <a:p>
            <a:r>
              <a:rPr lang="en-US" sz="8000" b="1" dirty="0">
                <a:solidFill>
                  <a:schemeClr val="tx2"/>
                </a:solidFill>
              </a:rPr>
              <a:t>SB 106</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1600200" y="2171700"/>
            <a:ext cx="15163800" cy="7216525"/>
          </a:xfrm>
        </p:spPr>
        <p:txBody>
          <a:bodyPr/>
          <a:lstStyle/>
          <a:p>
            <a:r>
              <a:rPr lang="en-US" sz="8000" dirty="0">
                <a:solidFill>
                  <a:srgbClr val="FF0000"/>
                </a:solidFill>
              </a:rPr>
              <a:t>Bad Process, Bad Policy</a:t>
            </a:r>
          </a:p>
          <a:p>
            <a:endParaRPr lang="en-US" dirty="0"/>
          </a:p>
          <a:p>
            <a:r>
              <a:rPr lang="en-US" dirty="0"/>
              <a:t>Process </a:t>
            </a:r>
          </a:p>
          <a:p>
            <a:pPr lvl="1"/>
            <a:r>
              <a:rPr lang="en-US" dirty="0"/>
              <a:t> July, a week after they were supposed to have recessed for summer </a:t>
            </a:r>
          </a:p>
          <a:p>
            <a:pPr lvl="2"/>
            <a:r>
              <a:rPr lang="en-US" dirty="0"/>
              <a:t>Not very transparent, or time for interested parties to act since it was on very short notice </a:t>
            </a:r>
          </a:p>
          <a:p>
            <a:pPr lvl="2"/>
            <a:r>
              <a:rPr lang="en-US" dirty="0"/>
              <a:t>Procedural moves used</a:t>
            </a:r>
          </a:p>
          <a:p>
            <a:pPr lvl="1"/>
            <a:r>
              <a:rPr lang="en-US" dirty="0"/>
              <a:t>Said they weren’t going to take it up</a:t>
            </a:r>
          </a:p>
          <a:p>
            <a:pPr lvl="1"/>
            <a:r>
              <a:rPr lang="en-US" dirty="0"/>
              <a:t>They had to suspend their own Rules which do not allow voting after 11 pm in order to pass this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897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pic>
        <p:nvPicPr>
          <p:cNvPr id="8" name="Picture 8"/>
          <p:cNvPicPr>
            <a:picLocks noChangeAspect="1"/>
          </p:cNvPicPr>
          <p:nvPr/>
        </p:nvPicPr>
        <p:blipFill>
          <a:blip r:embed="rId3"/>
          <a:srcRect/>
          <a:stretch>
            <a:fillRect/>
          </a:stretch>
        </p:blipFill>
        <p:spPr>
          <a:xfrm>
            <a:off x="15998479" y="8506509"/>
            <a:ext cx="1943100" cy="1309164"/>
          </a:xfrm>
          <a:prstGeom prst="rect">
            <a:avLst/>
          </a:prstGeom>
        </p:spPr>
      </p:pic>
      <p:sp>
        <p:nvSpPr>
          <p:cNvPr id="4" name="Title 3">
            <a:extLst>
              <a:ext uri="{FF2B5EF4-FFF2-40B4-BE49-F238E27FC236}">
                <a16:creationId xmlns:a16="http://schemas.microsoft.com/office/drawing/2014/main" id="{C5EFE264-7699-8C6E-C17A-7C5E7534FFD1}"/>
              </a:ext>
            </a:extLst>
          </p:cNvPr>
          <p:cNvSpPr>
            <a:spLocks noGrp="1"/>
          </p:cNvSpPr>
          <p:nvPr>
            <p:ph type="title"/>
          </p:nvPr>
        </p:nvSpPr>
        <p:spPr>
          <a:xfrm>
            <a:off x="457199" y="274638"/>
            <a:ext cx="17447937" cy="1143000"/>
          </a:xfrm>
        </p:spPr>
        <p:txBody>
          <a:bodyPr>
            <a:normAutofit/>
          </a:bodyPr>
          <a:lstStyle/>
          <a:p>
            <a:r>
              <a:rPr lang="en-US" sz="6000" b="1" dirty="0"/>
              <a:t>Bad Policy!</a:t>
            </a:r>
          </a:p>
        </p:txBody>
      </p:sp>
      <p:sp>
        <p:nvSpPr>
          <p:cNvPr id="5" name="Content Placeholder 4">
            <a:extLst>
              <a:ext uri="{FF2B5EF4-FFF2-40B4-BE49-F238E27FC236}">
                <a16:creationId xmlns:a16="http://schemas.microsoft.com/office/drawing/2014/main" id="{3AD5FE35-7B09-D795-8739-D06FCBC5A787}"/>
              </a:ext>
            </a:extLst>
          </p:cNvPr>
          <p:cNvSpPr>
            <a:spLocks noGrp="1"/>
          </p:cNvSpPr>
          <p:nvPr>
            <p:ph idx="1"/>
          </p:nvPr>
        </p:nvSpPr>
        <p:spPr>
          <a:xfrm>
            <a:off x="990600" y="2171700"/>
            <a:ext cx="16002000" cy="7216525"/>
          </a:xfrm>
        </p:spPr>
        <p:txBody>
          <a:bodyPr>
            <a:normAutofit fontScale="92500"/>
          </a:bodyPr>
          <a:lstStyle/>
          <a:p>
            <a:pPr algn="l">
              <a:lnSpc>
                <a:spcPct val="200000"/>
              </a:lnSpc>
              <a:buFont typeface="+mj-lt"/>
              <a:buAutoNum type="arabicPeriod"/>
            </a:pPr>
            <a:r>
              <a:rPr lang="en-US" b="1" i="0" dirty="0">
                <a:solidFill>
                  <a:srgbClr val="17548D"/>
                </a:solidFill>
                <a:effectLst/>
              </a:rPr>
              <a:t>Declare that the state constitution does not grant any right relating to abortion, including no right to public funding for the procedure* (also seems to violate “single subject” requirement)</a:t>
            </a:r>
          </a:p>
          <a:p>
            <a:pPr algn="l">
              <a:lnSpc>
                <a:spcPct val="200000"/>
              </a:lnSpc>
              <a:buFont typeface="+mj-lt"/>
              <a:buAutoNum type="arabicPeriod"/>
            </a:pPr>
            <a:r>
              <a:rPr lang="en-US" b="1" i="0" dirty="0">
                <a:solidFill>
                  <a:srgbClr val="17548D"/>
                </a:solidFill>
                <a:effectLst/>
              </a:rPr>
              <a:t>Give the legislature power to stop any regulation with a simple majority that is not subject to governor signature or veto.</a:t>
            </a:r>
            <a:r>
              <a:rPr lang="en-US" b="0" i="0" dirty="0">
                <a:solidFill>
                  <a:srgbClr val="17548D"/>
                </a:solidFill>
                <a:effectLst/>
              </a:rPr>
              <a:t> </a:t>
            </a:r>
            <a:endParaRPr lang="en-US" dirty="0">
              <a:solidFill>
                <a:srgbClr val="17548D"/>
              </a:solidFill>
            </a:endParaRPr>
          </a:p>
          <a:p>
            <a:pPr algn="l">
              <a:lnSpc>
                <a:spcPct val="200000"/>
              </a:lnSpc>
              <a:buFont typeface="+mj-lt"/>
              <a:buAutoNum type="arabicPeriod"/>
            </a:pPr>
            <a:r>
              <a:rPr lang="en-US" b="1" i="0" dirty="0">
                <a:solidFill>
                  <a:srgbClr val="17548D"/>
                </a:solidFill>
                <a:effectLst/>
              </a:rPr>
              <a:t>Create additional voter ID requirements in a state with already strict voter ID law</a:t>
            </a:r>
            <a:endParaRPr lang="en-US" b="0" i="0" dirty="0">
              <a:solidFill>
                <a:srgbClr val="17548D"/>
              </a:solidFill>
              <a:effectLst/>
            </a:endParaRPr>
          </a:p>
          <a:p>
            <a:pPr algn="l">
              <a:lnSpc>
                <a:spcPct val="200000"/>
              </a:lnSpc>
              <a:buFont typeface="+mj-lt"/>
              <a:buAutoNum type="arabicPeriod"/>
            </a:pPr>
            <a:r>
              <a:rPr lang="en-US" b="1" i="0" dirty="0">
                <a:solidFill>
                  <a:srgbClr val="17548D"/>
                </a:solidFill>
                <a:effectLst/>
              </a:rPr>
              <a:t>Require that elections be audited by the PA Auditor General</a:t>
            </a:r>
            <a:endParaRPr lang="en-US" b="0" i="0" dirty="0">
              <a:solidFill>
                <a:srgbClr val="17548D"/>
              </a:solidFill>
              <a:effectLst/>
            </a:endParaRPr>
          </a:p>
          <a:p>
            <a:pPr algn="l">
              <a:lnSpc>
                <a:spcPct val="200000"/>
              </a:lnSpc>
              <a:buFont typeface="+mj-lt"/>
              <a:buAutoNum type="arabicPeriod"/>
            </a:pPr>
            <a:r>
              <a:rPr lang="en-US" b="1" i="0" dirty="0">
                <a:solidFill>
                  <a:srgbClr val="17548D"/>
                </a:solidFill>
                <a:effectLst/>
              </a:rPr>
              <a:t>Changes the selection process for Lieutenant Governor</a:t>
            </a:r>
            <a:endParaRPr lang="en-US" b="0" i="0" dirty="0">
              <a:solidFill>
                <a:srgbClr val="17548D"/>
              </a:solidFill>
              <a:effectLst/>
            </a:endParaRPr>
          </a:p>
          <a:p>
            <a:endParaRPr lang="en-US" dirty="0"/>
          </a:p>
        </p:txBody>
      </p:sp>
    </p:spTree>
    <p:extLst>
      <p:ext uri="{BB962C8B-B14F-4D97-AF65-F5344CB8AC3E}">
        <p14:creationId xmlns:p14="http://schemas.microsoft.com/office/powerpoint/2010/main" val="11754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1487</Words>
  <Application>Microsoft Office PowerPoint</Application>
  <PresentationFormat>Custom</PresentationFormat>
  <Paragraphs>110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Courier New</vt:lpstr>
      <vt:lpstr>Calibri</vt:lpstr>
      <vt:lpstr>Poppins</vt:lpstr>
      <vt:lpstr>Arial</vt:lpstr>
      <vt:lpstr>Office Theme</vt:lpstr>
      <vt:lpstr>PowerPoint Presentation</vt:lpstr>
      <vt:lpstr>PowerPoint Presentation</vt:lpstr>
      <vt:lpstr>PowerPoint Presentation</vt:lpstr>
      <vt:lpstr>Wait, what? </vt:lpstr>
      <vt:lpstr>PowerPoint Presentation</vt:lpstr>
      <vt:lpstr>It goes to the voters – is that bad? </vt:lpstr>
      <vt:lpstr>Spotlight PA has a great run through </vt:lpstr>
      <vt:lpstr>SB 106</vt:lpstr>
      <vt:lpstr>Bad Policy!</vt:lpstr>
      <vt:lpstr>What happens next with SB 106?</vt:lpstr>
      <vt:lpstr>How do we stop it? </vt:lpstr>
      <vt:lpstr>LITIGATION</vt:lpstr>
      <vt:lpstr>LITIGATION</vt:lpstr>
      <vt:lpstr>LINKS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 Slides</dc:title>
  <dc:creator>Meghan Pierce</dc:creator>
  <cp:lastModifiedBy>Susan Gobreski</cp:lastModifiedBy>
  <cp:revision>66</cp:revision>
  <dcterms:created xsi:type="dcterms:W3CDTF">2006-08-16T00:00:00Z</dcterms:created>
  <dcterms:modified xsi:type="dcterms:W3CDTF">2022-10-04T18:43:35Z</dcterms:modified>
  <dc:identifier>DAEeOZm9cqk</dc:identifier>
</cp:coreProperties>
</file>